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comments/modernComment_102_0.xml" ContentType="application/vnd.ms-powerpoint.comments+xml"/>
  <Override PartName="/ppt/notesSlides/notesSlide3.xml" ContentType="application/vnd.openxmlformats-officedocument.presentationml.notesSlide+xml"/>
  <Override PartName="/ppt/comments/modernComment_131_959826B4.xml" ContentType="application/vnd.ms-powerpoint.comments+xml"/>
  <Override PartName="/ppt/notesSlides/notesSlide4.xml" ContentType="application/vnd.openxmlformats-officedocument.presentationml.notesSlide+xml"/>
  <Override PartName="/ppt/comments/modernComment_132_7B5D6B1D.xml" ContentType="application/vnd.ms-powerpoint.comments+xml"/>
  <Override PartName="/ppt/notesSlides/notesSlide5.xml" ContentType="application/vnd.openxmlformats-officedocument.presentationml.notesSlide+xml"/>
  <Override PartName="/ppt/comments/modernComment_133_CF5AFF0E.xml" ContentType="application/vnd.ms-powerpoint.comments+xml"/>
  <Override PartName="/ppt/notesSlides/notesSlide6.xml" ContentType="application/vnd.openxmlformats-officedocument.presentationml.notesSlide+xml"/>
  <Override PartName="/ppt/comments/modernComment_105_0.xml" ContentType="application/vnd.ms-powerpoint.comments+xml"/>
  <Override PartName="/ppt/notesSlides/notesSlide7.xml" ContentType="application/vnd.openxmlformats-officedocument.presentationml.notesSlide+xml"/>
  <Override PartName="/ppt/comments/modernComment_144_7EA85301.xml" ContentType="application/vnd.ms-powerpoint.comments+xml"/>
  <Override PartName="/ppt/notesSlides/notesSlide8.xml" ContentType="application/vnd.openxmlformats-officedocument.presentationml.notesSlide+xml"/>
  <Override PartName="/ppt/comments/modernComment_134_A8561A0D.xml" ContentType="application/vnd.ms-powerpoint.comments+xml"/>
  <Override PartName="/ppt/notesSlides/notesSlide9.xml" ContentType="application/vnd.openxmlformats-officedocument.presentationml.notesSlide+xml"/>
  <Override PartName="/ppt/comments/modernComment_107_0.xml" ContentType="application/vnd.ms-powerpoint.comments+xml"/>
  <Override PartName="/ppt/notesSlides/notesSlide10.xml" ContentType="application/vnd.openxmlformats-officedocument.presentationml.notesSlide+xml"/>
  <Override PartName="/ppt/comments/modernComment_135_E0DF04A5.xml" ContentType="application/vnd.ms-powerpoint.comments+xml"/>
  <Override PartName="/ppt/notesSlides/notesSlide11.xml" ContentType="application/vnd.openxmlformats-officedocument.presentationml.notesSlide+xml"/>
  <Override PartName="/ppt/comments/modernComment_108_0.xml" ContentType="application/vnd.ms-powerpoint.comments+xml"/>
  <Override PartName="/ppt/notesSlides/notesSlide12.xml" ContentType="application/vnd.openxmlformats-officedocument.presentationml.notesSlide+xml"/>
  <Override PartName="/ppt/comments/modernComment_136_27741608.xml" ContentType="application/vnd.ms-powerpoint.comments+xml"/>
  <Override PartName="/ppt/notesSlides/notesSlide13.xml" ContentType="application/vnd.openxmlformats-officedocument.presentationml.notesSlide+xml"/>
  <Override PartName="/ppt/comments/modernComment_137_82A02BE0.xml" ContentType="application/vnd.ms-powerpoint.comments+xml"/>
  <Override PartName="/ppt/notesSlides/notesSlide14.xml" ContentType="application/vnd.openxmlformats-officedocument.presentationml.notesSlide+xml"/>
  <Override PartName="/ppt/comments/modernComment_138_3CB22C93.xml" ContentType="application/vnd.ms-powerpoint.comments+xml"/>
  <Override PartName="/ppt/notesSlides/notesSlide15.xml" ContentType="application/vnd.openxmlformats-officedocument.presentationml.notesSlide+xml"/>
  <Override PartName="/ppt/comments/modernComment_139_4240744.xml" ContentType="application/vnd.ms-powerpoint.comments+xml"/>
  <Override PartName="/ppt/notesSlides/notesSlide16.xml" ContentType="application/vnd.openxmlformats-officedocument.presentationml.notesSlide+xml"/>
  <Override PartName="/ppt/comments/modernComment_13A_50A6163.xml" ContentType="application/vnd.ms-powerpoint.comments+xml"/>
  <Override PartName="/ppt/notesSlides/notesSlide17.xml" ContentType="application/vnd.openxmlformats-officedocument.presentationml.notesSlide+xml"/>
  <Override PartName="/ppt/comments/modernComment_13B_316FA20F.xml" ContentType="application/vnd.ms-powerpoint.comments+xml"/>
  <Override PartName="/ppt/notesSlides/notesSlide18.xml" ContentType="application/vnd.openxmlformats-officedocument.presentationml.notesSlide+xml"/>
  <Override PartName="/ppt/comments/modernComment_10B_0.xml" ContentType="application/vnd.ms-powerpoint.comments+xml"/>
  <Override PartName="/ppt/notesSlides/notesSlide19.xml" ContentType="application/vnd.openxmlformats-officedocument.presentationml.notesSlide+xml"/>
  <Override PartName="/ppt/comments/modernComment_13C_BF2F3BA8.xml" ContentType="application/vnd.ms-powerpoint.comments+xml"/>
  <Override PartName="/ppt/notesSlides/notesSlide20.xml" ContentType="application/vnd.openxmlformats-officedocument.presentationml.notesSlide+xml"/>
  <Override PartName="/ppt/comments/modernComment_10D_0.xml" ContentType="application/vnd.ms-powerpoint.comments+xml"/>
  <Override PartName="/ppt/notesSlides/notesSlide21.xml" ContentType="application/vnd.openxmlformats-officedocument.presentationml.notesSlide+xml"/>
  <Override PartName="/ppt/comments/modernComment_13D_E8E9049B.xml" ContentType="application/vnd.ms-powerpoint.comments+xml"/>
  <Override PartName="/ppt/notesSlides/notesSlide22.xml" ContentType="application/vnd.openxmlformats-officedocument.presentationml.notesSlide+xml"/>
  <Override PartName="/ppt/comments/modernComment_13E_E71BEAED.xml" ContentType="application/vnd.ms-powerpoint.comments+xml"/>
  <Override PartName="/ppt/notesSlides/notesSlide23.xml" ContentType="application/vnd.openxmlformats-officedocument.presentationml.notesSlide+xml"/>
  <Override PartName="/ppt/comments/modernComment_13F_BBAD6CF6.xml" ContentType="application/vnd.ms-powerpoint.comments+xml"/>
  <Override PartName="/ppt/notesSlides/notesSlide24.xml" ContentType="application/vnd.openxmlformats-officedocument.presentationml.notesSlide+xml"/>
  <Override PartName="/ppt/comments/modernComment_10E_0.xml" ContentType="application/vnd.ms-powerpoint.comments+xml"/>
  <Override PartName="/ppt/notesSlides/notesSlide25.xml" ContentType="application/vnd.openxmlformats-officedocument.presentationml.notesSlide+xml"/>
  <Override PartName="/ppt/comments/modernComment_140_3934CD37.xml" ContentType="application/vnd.ms-powerpoint.comments+xml"/>
  <Override PartName="/ppt/notesSlides/notesSlide26.xml" ContentType="application/vnd.openxmlformats-officedocument.presentationml.notesSlide+xml"/>
  <Override PartName="/ppt/comments/modernComment_110_0.xml" ContentType="application/vnd.ms-powerpoint.comments+xml"/>
  <Override PartName="/ppt/notesSlides/notesSlide27.xml" ContentType="application/vnd.openxmlformats-officedocument.presentationml.notesSlide+xml"/>
  <Override PartName="/ppt/comments/modernComment_141_69FE952E.xml" ContentType="application/vnd.ms-powerpoint.comments+xml"/>
  <Override PartName="/ppt/notesSlides/notesSlide28.xml" ContentType="application/vnd.openxmlformats-officedocument.presentationml.notesSlide+xml"/>
  <Override PartName="/ppt/comments/modernComment_142_4B684E59.xml" ContentType="application/vnd.ms-powerpoint.comments+xml"/>
  <Override PartName="/ppt/notesSlides/notesSlide29.xml" ContentType="application/vnd.openxmlformats-officedocument.presentationml.notesSlide+xml"/>
  <Override PartName="/ppt/comments/modernComment_120_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1"/>
  </p:notesMasterIdLst>
  <p:sldIdLst>
    <p:sldId id="256" r:id="rId2"/>
    <p:sldId id="258" r:id="rId3"/>
    <p:sldId id="305" r:id="rId4"/>
    <p:sldId id="306" r:id="rId5"/>
    <p:sldId id="307" r:id="rId6"/>
    <p:sldId id="261" r:id="rId7"/>
    <p:sldId id="324" r:id="rId8"/>
    <p:sldId id="308" r:id="rId9"/>
    <p:sldId id="263" r:id="rId10"/>
    <p:sldId id="309" r:id="rId11"/>
    <p:sldId id="264" r:id="rId12"/>
    <p:sldId id="310" r:id="rId13"/>
    <p:sldId id="311" r:id="rId14"/>
    <p:sldId id="312" r:id="rId15"/>
    <p:sldId id="313" r:id="rId16"/>
    <p:sldId id="314" r:id="rId17"/>
    <p:sldId id="315" r:id="rId18"/>
    <p:sldId id="267" r:id="rId19"/>
    <p:sldId id="316" r:id="rId20"/>
    <p:sldId id="269" r:id="rId21"/>
    <p:sldId id="317" r:id="rId22"/>
    <p:sldId id="318" r:id="rId23"/>
    <p:sldId id="319" r:id="rId24"/>
    <p:sldId id="270" r:id="rId25"/>
    <p:sldId id="320" r:id="rId26"/>
    <p:sldId id="272" r:id="rId27"/>
    <p:sldId id="321" r:id="rId28"/>
    <p:sldId id="322" r:id="rId29"/>
    <p:sldId id="288" r:id="rId3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ExtraBold" panose="00000900000000000000" pitchFamily="2" charset="0"/>
      <p:bold r:id="rId36"/>
      <p:boldItalic r:id="rId37"/>
    </p:embeddedFont>
    <p:embeddedFont>
      <p:font typeface="Montserrat ExtraLight" panose="00000300000000000000" pitchFamily="2" charset="0"/>
      <p:regular r:id="rId38"/>
      <p:bold r:id="rId39"/>
      <p:italic r:id="rId40"/>
      <p:boldItalic r:id="rId41"/>
    </p:embeddedFont>
    <p:embeddedFont>
      <p:font typeface="Montserrat Medium" panose="000006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071D00-6468-3589-82AF-2F9AA848CF29}" name="Utilisateur invité" initials="Ui" userId="Utilisateur invité" providerId="Windows Live"/>
  <p188:author id="{95582667-6102-27E7-ED8E-01A166EB4B6B}" name="Guest User" initials="GU" userId="Guest User" providerId="Windows Live"/>
  <p188:author id="{2B43D1CC-5A2F-28BE-1194-0AAF1A5D3A73}" name="Nikos Thoumyre" initials="NT" userId="5b59201aa916d11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324"/>
    <a:srgbClr val="011E1F"/>
    <a:srgbClr val="001B1C"/>
    <a:srgbClr val="002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4C943-A67F-4DE2-95A8-814A0E122AFD}" v="81" dt="2025-05-23T12:42:07.091"/>
    <p1510:client id="{415FA4E7-D57A-FB05-458C-5969CD4D6255}" v="329" dt="2025-05-24T14:14:50.389"/>
    <p1510:client id="{542498A7-E746-44A7-ADA1-E97DE09EEA19}" v="941" dt="2025-05-23T12:02:33.722"/>
    <p1510:client id="{5F08AFF1-9833-D030-BB8C-731E7B27D078}" v="2454" dt="2025-05-23T11:02:51.470"/>
    <p1510:client id="{74724A7C-FC4B-4134-21BA-659995AFD1EB}" v="1534" dt="2025-05-24T15:18:23.293"/>
    <p1510:client id="{A4937CB4-2C01-2FF7-0B10-5604985EB7E5}" v="63" dt="2025-05-24T16:36:48.726"/>
    <p1510:client id="{ADCF5608-32A7-D78E-FD89-A05540A4BEC9}" v="2" dt="2025-05-23T14:58:43.192"/>
    <p1510:client id="{BED341AB-AB69-4A19-B66F-76B6E5DA00F4}" v="3" dt="2025-05-24T17:24:26.513"/>
    <p1510:client id="{C8899979-A3B1-FC88-F746-669AF0A81404}" v="4" dt="2025-05-24T16:35:26.949"/>
    <p1510:client id="{DF1B7AA4-3089-7DEA-3E26-351D417A9A92}" v="16" dt="2025-05-24T14:23:01.588"/>
    <p1510:client id="{EA3AEDAB-CAE1-30CD-E68A-8780492885EB}" v="5" dt="2025-05-23T12:51:22.020"/>
    <p1510:client id="{F345D577-FF0E-E5B8-DE12-148A92EF0F35}" v="11" dt="2025-05-23T14:59:52.748"/>
    <p1510:client id="{F3AB0213-C63A-77BF-6476-43CDB3A0B78B}" v="2" dt="2025-05-23T16:18:37.102"/>
  </p1510:revLst>
</p1510:revInfo>
</file>

<file path=ppt/tableStyles.xml><?xml version="1.0" encoding="utf-8"?>
<a:tblStyleLst xmlns:a="http://schemas.openxmlformats.org/drawingml/2006/main" def="{ED41AE73-4533-47D1-89DE-5BFB084773B3}">
  <a:tblStyle styleId="{ED41AE73-4533-47D1-89DE-5BFB084773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D85E33-A974-4D98-9ECA-664B3077B0A1}" authorId="{2B43D1CC-5A2F-28BE-1194-0AAF1A5D3A73}" created="2025-05-23T15:48:03.746">
    <pc:sldMkLst xmlns:pc="http://schemas.microsoft.com/office/powerpoint/2013/main/command">
      <pc:docMk/>
      <pc:sldMk cId="0" sldId="256"/>
    </pc:sldMkLst>
    <p188:txBody>
      <a:bodyPr/>
      <a:lstStyle/>
      <a:p>
        <a:r>
          <a:rPr lang="fr-FR"/>
          <a:t>Ellios</a:t>
        </a:r>
      </a:p>
    </p188:txBody>
  </p188:cm>
</p188:cmLst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69D07F-463D-44B7-AC4D-A14749444CDF}" authorId="{2B43D1CC-5A2F-28BE-1194-0AAF1A5D3A73}" created="2025-05-23T15:48:09.372">
    <pc:sldMkLst xmlns:pc="http://schemas.microsoft.com/office/powerpoint/2013/main/command">
      <pc:docMk/>
      <pc:sldMk cId="0" sldId="258"/>
    </pc:sldMkLst>
    <p188:txBody>
      <a:bodyPr/>
      <a:lstStyle/>
      <a:p>
        <a:r>
          <a:rPr lang="fr-FR"/>
          <a:t>Ellios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751DA3-0DD4-4AE4-BEF8-62A93717D241}" authorId="{2B43D1CC-5A2F-28BE-1194-0AAF1A5D3A73}" created="2025-05-23T15:45:06.725">
    <pc:sldMkLst xmlns:pc="http://schemas.microsoft.com/office/powerpoint/2013/main/command">
      <pc:docMk/>
      <pc:sldMk cId="0" sldId="261"/>
    </pc:sldMkLst>
    <p188:txBody>
      <a:bodyPr/>
      <a:lstStyle/>
      <a:p>
        <a:r>
          <a:rPr lang="fr-FR"/>
          <a:t>Damien</a:t>
        </a:r>
      </a:p>
    </p188:txBody>
  </p188:cm>
</p188:cmLst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AFE400-1E2E-46B0-ACA8-2541BB0C6608}" authorId="{2B43D1CC-5A2F-28BE-1194-0AAF1A5D3A73}" created="2025-05-23T15:56:00.388">
    <pc:sldMkLst xmlns:pc="http://schemas.microsoft.com/office/powerpoint/2013/main/command">
      <pc:docMk/>
      <pc:sldMk cId="0" sldId="263"/>
    </pc:sldMkLst>
    <p188:txBody>
      <a:bodyPr/>
      <a:lstStyle/>
      <a:p>
        <a:r>
          <a:rPr lang="fr-FR"/>
          <a:t>Cristian</a:t>
        </a:r>
      </a:p>
    </p188:txBody>
  </p188:cm>
</p188:cmLst>
</file>

<file path=ppt/comments/modernComment_10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57F42B-797A-4523-B76D-FE5282E73F5A}" authorId="{95582667-6102-27E7-ED8E-01A166EB4B6B}" created="2025-05-23T14:59:52.748">
    <pc:sldMkLst xmlns:pc="http://schemas.microsoft.com/office/powerpoint/2013/main/command">
      <pc:docMk/>
      <pc:sldMk cId="0" sldId="264"/>
    </pc:sldMkLst>
    <p188:txBody>
      <a:bodyPr/>
      <a:lstStyle/>
      <a:p>
        <a:r>
          <a:rPr lang="en-US"/>
          <a:t>gianna</a:t>
        </a:r>
      </a:p>
    </p188:txBody>
  </p188:cm>
</p188:cmLst>
</file>

<file path=ppt/comments/modernComment_10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C6112A-D101-40AA-B128-A1CC60521524}" authorId="{2B43D1CC-5A2F-28BE-1194-0AAF1A5D3A73}" created="2025-05-23T16:38:58.976">
    <pc:sldMkLst xmlns:pc="http://schemas.microsoft.com/office/powerpoint/2013/main/command">
      <pc:docMk/>
      <pc:sldMk cId="0" sldId="267"/>
    </pc:sldMkLst>
    <p188:txBody>
      <a:bodyPr/>
      <a:lstStyle/>
      <a:p>
        <a:r>
          <a:rPr lang="fr-FR"/>
          <a:t>Julien</a:t>
        </a:r>
      </a:p>
    </p188:txBody>
  </p188:cm>
</p188:cmLst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A13BF6-9AED-4714-BCCF-B4AAED70267D}" authorId="{F9071D00-6468-3589-82AF-2F9AA848CF29}" created="2025-05-23T16:18:37.102">
    <pc:sldMkLst xmlns:pc="http://schemas.microsoft.com/office/powerpoint/2013/main/command">
      <pc:docMk/>
      <pc:sldMk cId="0" sldId="269"/>
    </pc:sldMkLst>
    <p188:txBody>
      <a:bodyPr/>
      <a:lstStyle/>
      <a:p>
        <a:r>
          <a:rPr lang="fr-FR"/>
          <a:t>Julien</a:t>
        </a:r>
      </a:p>
    </p188:txBody>
  </p188:cm>
</p188:cmLst>
</file>

<file path=ppt/comments/modernComment_10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1DBE02-B0B2-466E-887A-C9EBA1997D65}" authorId="{95582667-6102-27E7-ED8E-01A166EB4B6B}" created="2025-05-23T14:52:48.188">
    <pc:sldMkLst xmlns:pc="http://schemas.microsoft.com/office/powerpoint/2013/main/command">
      <pc:docMk/>
      <pc:sldMk cId="0" sldId="270"/>
    </pc:sldMkLst>
    <p188:txBody>
      <a:bodyPr/>
      <a:lstStyle/>
      <a:p>
        <a:r>
          <a:rPr lang="en-US"/>
          <a:t>yvan</a:t>
        </a:r>
      </a:p>
    </p188:txBody>
  </p188:cm>
</p188:cmLst>
</file>

<file path=ppt/comments/modernComment_11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FD8AA4-2C10-484F-B988-A55705D312DB}" authorId="{2B43D1CC-5A2F-28BE-1194-0AAF1A5D3A73}" created="2025-05-23T15:09:42.245">
    <pc:sldMkLst xmlns:pc="http://schemas.microsoft.com/office/powerpoint/2013/main/command">
      <pc:docMk/>
      <pc:sldMk cId="0" sldId="272"/>
    </pc:sldMkLst>
    <p188:txBody>
      <a:bodyPr/>
      <a:lstStyle/>
      <a:p>
        <a:r>
          <a:rPr lang="fr-FR"/>
          <a:t>Nikos</a:t>
        </a:r>
      </a:p>
    </p188:txBody>
  </p188:cm>
</p188:cmLst>
</file>

<file path=ppt/comments/modernComment_12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9E4362-2A6D-4DD3-9A90-85F7B6FEFDF0}" authorId="{2B43D1CC-5A2F-28BE-1194-0AAF1A5D3A73}" created="2025-05-23T15:48:42.060">
    <pc:sldMkLst xmlns:pc="http://schemas.microsoft.com/office/powerpoint/2013/main/command">
      <pc:docMk/>
      <pc:sldMk cId="0" sldId="288"/>
    </pc:sldMkLst>
    <p188:txBody>
      <a:bodyPr/>
      <a:lstStyle/>
      <a:p>
        <a:r>
          <a:rPr lang="fr-FR"/>
          <a:t>Ellios</a:t>
        </a:r>
      </a:p>
    </p188:txBody>
  </p188:cm>
</p188:cmLst>
</file>

<file path=ppt/comments/modernComment_131_959826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1D95C2-7EE8-469A-876E-B208E4F08070}" authorId="{2B43D1CC-5A2F-28BE-1194-0AAF1A5D3A73}" created="2025-05-23T15:48:14.434">
    <pc:sldMkLst xmlns:pc="http://schemas.microsoft.com/office/powerpoint/2013/main/command">
      <pc:docMk/>
      <pc:sldMk cId="2509776564" sldId="305"/>
    </pc:sldMkLst>
    <p188:txBody>
      <a:bodyPr/>
      <a:lstStyle/>
      <a:p>
        <a:r>
          <a:rPr lang="fr-FR"/>
          <a:t>Ellios</a:t>
        </a:r>
      </a:p>
    </p188:txBody>
  </p188:cm>
</p188:cmLst>
</file>

<file path=ppt/comments/modernComment_132_7B5D6B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9A7030-D12B-4B75-83D8-0F7AB7B958C1}" authorId="{2B43D1CC-5A2F-28BE-1194-0AAF1A5D3A73}" created="2025-05-23T15:48:21.013">
    <pc:sldMkLst xmlns:pc="http://schemas.microsoft.com/office/powerpoint/2013/main/command">
      <pc:docMk/>
      <pc:sldMk cId="2069719837" sldId="306"/>
    </pc:sldMkLst>
    <p188:txBody>
      <a:bodyPr/>
      <a:lstStyle/>
      <a:p>
        <a:r>
          <a:rPr lang="fr-FR"/>
          <a:t>Ellios</a:t>
        </a:r>
      </a:p>
    </p188:txBody>
  </p188:cm>
</p188:cmLst>
</file>

<file path=ppt/comments/modernComment_133_CF5AFF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B8A689-A69C-4D68-976C-CDDB65EBBF57}" authorId="{2B43D1CC-5A2F-28BE-1194-0AAF1A5D3A73}" created="2025-05-23T15:48:27.638">
    <pc:sldMkLst xmlns:pc="http://schemas.microsoft.com/office/powerpoint/2013/main/command">
      <pc:docMk/>
      <pc:sldMk cId="3478847246" sldId="307"/>
    </pc:sldMkLst>
    <p188:txBody>
      <a:bodyPr/>
      <a:lstStyle/>
      <a:p>
        <a:r>
          <a:rPr lang="fr-FR"/>
          <a:t>Ellios</a:t>
        </a:r>
      </a:p>
    </p188:txBody>
  </p188:cm>
</p188:cmLst>
</file>

<file path=ppt/comments/modernComment_134_A8561A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CD60CC-42C4-4C0F-A63B-3F9FCD9F210D}" authorId="{F9071D00-6468-3589-82AF-2F9AA848CF29}" created="2025-05-23T14:58:43.192">
    <pc:sldMkLst xmlns:pc="http://schemas.microsoft.com/office/powerpoint/2013/main/command">
      <pc:docMk/>
      <pc:sldMk cId="2824215053" sldId="308"/>
    </pc:sldMkLst>
    <p188:txBody>
      <a:bodyPr/>
      <a:lstStyle/>
      <a:p>
        <a:r>
          <a:rPr lang="fr-FR"/>
          <a:t>Cristian</a:t>
        </a:r>
      </a:p>
    </p188:txBody>
  </p188:cm>
</p188:cmLst>
</file>

<file path=ppt/comments/modernComment_135_E0DF04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D89AFD-83AF-4A6C-A840-043AC00E9466}" authorId="{95582667-6102-27E7-ED8E-01A166EB4B6B}" created="2025-05-23T14:59:47.029">
    <pc:sldMkLst xmlns:pc="http://schemas.microsoft.com/office/powerpoint/2013/main/command">
      <pc:docMk/>
      <pc:sldMk cId="3772712101" sldId="309"/>
    </pc:sldMkLst>
    <p188:txBody>
      <a:bodyPr/>
      <a:lstStyle/>
      <a:p>
        <a:r>
          <a:rPr lang="en-US"/>
          <a:t>gianna</a:t>
        </a:r>
      </a:p>
    </p188:txBody>
  </p188:cm>
</p188:cmLst>
</file>

<file path=ppt/comments/modernComment_136_277416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F567F9-EAE7-4D63-AE02-76DB840E28F2}" authorId="{2B43D1CC-5A2F-28BE-1194-0AAF1A5D3A73}" created="2025-05-24T15:18:11.793">
    <pc:sldMkLst xmlns:pc="http://schemas.microsoft.com/office/powerpoint/2013/main/command">
      <pc:docMk/>
      <pc:sldMk cId="661919240" sldId="310"/>
    </pc:sldMkLst>
    <p188:txBody>
      <a:bodyPr/>
      <a:lstStyle/>
      <a:p>
        <a:r>
          <a:rPr lang="fr-FR"/>
          <a:t>Antoine</a:t>
        </a:r>
      </a:p>
    </p188:txBody>
  </p188:cm>
</p188:cmLst>
</file>

<file path=ppt/comments/modernComment_137_82A02BE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431D96A-AD34-45E6-A927-45FC072186E5}" authorId="{2B43D1CC-5A2F-28BE-1194-0AAF1A5D3A73}" created="2025-05-24T15:18:17.590">
    <pc:sldMkLst xmlns:pc="http://schemas.microsoft.com/office/powerpoint/2013/main/command">
      <pc:docMk/>
      <pc:sldMk cId="2191535072" sldId="311"/>
    </pc:sldMkLst>
    <p188:txBody>
      <a:bodyPr/>
      <a:lstStyle/>
      <a:p>
        <a:r>
          <a:rPr lang="fr-FR"/>
          <a:t>Antoine</a:t>
        </a:r>
      </a:p>
    </p188:txBody>
  </p188:cm>
</p188:cmLst>
</file>

<file path=ppt/comments/modernComment_138_3CB22C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0DC0052-307A-4480-ACE9-28954F5998AB}" authorId="{2B43D1CC-5A2F-28BE-1194-0AAF1A5D3A73}" created="2025-05-24T15:18:23.293">
    <pc:sldMkLst xmlns:pc="http://schemas.microsoft.com/office/powerpoint/2013/main/command">
      <pc:docMk/>
      <pc:sldMk cId="1018309779" sldId="312"/>
    </pc:sldMkLst>
    <p188:txBody>
      <a:bodyPr/>
      <a:lstStyle/>
      <a:p>
        <a:r>
          <a:rPr lang="fr-FR"/>
          <a:t>Antoine</a:t>
        </a:r>
      </a:p>
    </p188:txBody>
  </p188:cm>
</p188:cmLst>
</file>

<file path=ppt/comments/modernComment_139_42407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198271-E077-4994-9681-034B27FDB43F}" authorId="{2B43D1CC-5A2F-28BE-1194-0AAF1A5D3A73}" created="2025-05-23T16:38:28.006">
    <pc:sldMkLst xmlns:pc="http://schemas.microsoft.com/office/powerpoint/2013/main/command">
      <pc:docMk/>
      <pc:sldMk cId="69470020" sldId="313"/>
    </pc:sldMkLst>
    <p188:txBody>
      <a:bodyPr/>
      <a:lstStyle/>
      <a:p>
        <a:r>
          <a:rPr lang="fr-FR"/>
          <a:t>Léna</a:t>
        </a:r>
      </a:p>
    </p188:txBody>
  </p188:cm>
</p188:cmLst>
</file>

<file path=ppt/comments/modernComment_13A_50A61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7F2BA8-90B3-4E77-8240-1F0D46D95DD8}" authorId="{2B43D1CC-5A2F-28BE-1194-0AAF1A5D3A73}" created="2025-05-23T16:38:33.693">
    <pc:sldMkLst xmlns:pc="http://schemas.microsoft.com/office/powerpoint/2013/main/command">
      <pc:docMk/>
      <pc:sldMk cId="84566371" sldId="314"/>
    </pc:sldMkLst>
    <p188:txBody>
      <a:bodyPr/>
      <a:lstStyle/>
      <a:p>
        <a:r>
          <a:rPr lang="fr-FR"/>
          <a:t>Léna</a:t>
        </a:r>
      </a:p>
    </p188:txBody>
  </p188:cm>
</p188:cmLst>
</file>

<file path=ppt/comments/modernComment_13B_316FA2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E5AF11-AC59-471A-BC12-72744FC9E182}" authorId="{2B43D1CC-5A2F-28BE-1194-0AAF1A5D3A73}" created="2025-05-23T16:39:06.054">
    <pc:sldMkLst xmlns:pc="http://schemas.microsoft.com/office/powerpoint/2013/main/command">
      <pc:docMk/>
      <pc:sldMk cId="829399567" sldId="315"/>
    </pc:sldMkLst>
    <p188:txBody>
      <a:bodyPr/>
      <a:lstStyle/>
      <a:p>
        <a:r>
          <a:rPr lang="fr-FR"/>
          <a:t>Julien</a:t>
        </a:r>
      </a:p>
    </p188:txBody>
  </p188:cm>
</p188:cmLst>
</file>

<file path=ppt/comments/modernComment_13C_BF2F3B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5174F8-8F68-46B2-BAE6-FA82829354BF}" authorId="{F9071D00-6468-3589-82AF-2F9AA848CF29}" created="2025-05-23T16:18:25.898">
    <pc:sldMkLst xmlns:pc="http://schemas.microsoft.com/office/powerpoint/2013/main/command">
      <pc:docMk/>
      <pc:sldMk cId="3207543720" sldId="316"/>
    </pc:sldMkLst>
    <p188:txBody>
      <a:bodyPr/>
      <a:lstStyle/>
      <a:p>
        <a:r>
          <a:rPr lang="fr-FR"/>
          <a:t>Julien</a:t>
        </a:r>
      </a:p>
    </p188:txBody>
  </p188:cm>
</p188:cmLst>
</file>

<file path=ppt/comments/modernComment_13D_E8E904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708502-D13F-4B08-ADB0-7CE3B264E6DD}" authorId="{95582667-6102-27E7-ED8E-01A166EB4B6B}" created="2025-05-23T14:55:44.069">
    <pc:sldMkLst xmlns:pc="http://schemas.microsoft.com/office/powerpoint/2013/main/command">
      <pc:docMk/>
      <pc:sldMk cId="3907585179" sldId="317"/>
    </pc:sldMkLst>
    <p188:txBody>
      <a:bodyPr/>
      <a:lstStyle/>
      <a:p>
        <a:r>
          <a:rPr lang="en-US"/>
          <a:t>yvan</a:t>
        </a:r>
      </a:p>
    </p188:txBody>
  </p188:cm>
</p188:cmLst>
</file>

<file path=ppt/comments/modernComment_13E_E71BEA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2D8E0B-AA3F-4479-854B-7A442C6B25D6}" authorId="{95582667-6102-27E7-ED8E-01A166EB4B6B}" created="2025-05-23T14:55:34.506">
    <pc:sldMkLst xmlns:pc="http://schemas.microsoft.com/office/powerpoint/2013/main/command">
      <pc:docMk/>
      <pc:sldMk cId="3877366509" sldId="318"/>
    </pc:sldMkLst>
    <p188:txBody>
      <a:bodyPr/>
      <a:lstStyle/>
      <a:p>
        <a:r>
          <a:rPr lang="en-US"/>
          <a:t>yvan</a:t>
        </a:r>
      </a:p>
    </p188:txBody>
  </p188:cm>
</p188:cmLst>
</file>

<file path=ppt/comments/modernComment_13F_BBAD6C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00ED24-4093-400F-95F6-85BD6FEFB1CD}" authorId="{95582667-6102-27E7-ED8E-01A166EB4B6B}" created="2025-05-23T14:53:20.736">
    <pc:sldMkLst xmlns:pc="http://schemas.microsoft.com/office/powerpoint/2013/main/command">
      <pc:docMk/>
      <pc:sldMk cId="3148705014" sldId="319"/>
    </pc:sldMkLst>
    <p188:txBody>
      <a:bodyPr/>
      <a:lstStyle/>
      <a:p>
        <a:r>
          <a:rPr lang="en-US"/>
          <a:t>yvan</a:t>
        </a:r>
      </a:p>
    </p188:txBody>
  </p188:cm>
</p188:cmLst>
</file>

<file path=ppt/comments/modernComment_140_3934CD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0A0B36-9887-4DEF-8830-AB8C06196839}" authorId="{2B43D1CC-5A2F-28BE-1194-0AAF1A5D3A73}" created="2025-05-23T15:09:52.042">
    <pc:sldMkLst xmlns:pc="http://schemas.microsoft.com/office/powerpoint/2013/main/command">
      <pc:docMk/>
      <pc:sldMk cId="959761719" sldId="320"/>
    </pc:sldMkLst>
    <p188:txBody>
      <a:bodyPr/>
      <a:lstStyle/>
      <a:p>
        <a:r>
          <a:rPr lang="fr-FR"/>
          <a:t>Nikos</a:t>
        </a:r>
      </a:p>
    </p188:txBody>
  </p188:cm>
</p188:cmLst>
</file>

<file path=ppt/comments/modernComment_141_69FE95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D76E7E-14F6-4019-92A2-F7989B995F99}" authorId="{2B43D1CC-5A2F-28BE-1194-0AAF1A5D3A73}" created="2025-05-23T15:48:57.655">
    <pc:sldMkLst xmlns:pc="http://schemas.microsoft.com/office/powerpoint/2013/main/command">
      <pc:docMk/>
      <pc:sldMk cId="1778292014" sldId="321"/>
    </pc:sldMkLst>
    <p188:txBody>
      <a:bodyPr/>
      <a:lstStyle/>
      <a:p>
        <a:r>
          <a:rPr lang="fr-FR"/>
          <a:t>Nikos</a:t>
        </a:r>
      </a:p>
    </p188:txBody>
  </p188:cm>
</p188:cmLst>
</file>

<file path=ppt/comments/modernComment_142_4B684E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BE2C5E-3C79-43B6-99B1-B909267AD150}" authorId="{2B43D1CC-5A2F-28BE-1194-0AAF1A5D3A73}" created="2025-05-23T15:48:36.716">
    <pc:sldMkLst xmlns:pc="http://schemas.microsoft.com/office/powerpoint/2013/main/command">
      <pc:docMk/>
      <pc:sldMk cId="1265127001" sldId="322"/>
    </pc:sldMkLst>
    <p188:txBody>
      <a:bodyPr/>
      <a:lstStyle/>
      <a:p>
        <a:r>
          <a:rPr lang="fr-FR"/>
          <a:t>Ellios</a:t>
        </a:r>
      </a:p>
    </p188:txBody>
  </p188:cm>
</p188:cmLst>
</file>

<file path=ppt/comments/modernComment_144_7EA853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6FA415-6D58-4924-A56D-C93D2E52453E}" authorId="{2B43D1CC-5A2F-28BE-1194-0AAF1A5D3A73}" created="2025-05-23T15:44:56.740">
    <pc:sldMkLst xmlns:pc="http://schemas.microsoft.com/office/powerpoint/2013/main/command">
      <pc:docMk/>
      <pc:sldMk cId="2124960513" sldId="324"/>
    </pc:sldMkLst>
    <p188:txBody>
      <a:bodyPr/>
      <a:lstStyle/>
      <a:p>
        <a:r>
          <a:rPr lang="fr-FR"/>
          <a:t>Damien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955CE88E-4360-4853-4EEF-9877B4E9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03A8301C-92DA-046B-DBA5-1CC384D665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AC5763C8-AAFD-E228-6CF0-3B72D4C44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477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5D5EB6A9-4128-712B-29BF-9C1750FC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E19EEE38-7B7D-239D-212B-87B159F6F6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ECF34D8F-8AED-AA00-7363-56788C811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09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C4703CC5-0BE5-76C3-6E5D-6BD874403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B2F97541-CB2F-B102-C6E5-755C76F9EF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AB9C7425-013D-B1D6-F023-4C3716B0B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454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722DCF3A-3AAD-7405-B8D5-6330F1823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F08B8E82-0EDB-C0AA-E883-767EB840AA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EB7F587E-2FEF-EBF5-5830-6619464AD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596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7BC9EDD4-62E1-65D4-8B88-7068C173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167FC42A-A246-897A-502A-E149714AF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6C6272BA-55E6-3A73-E80A-D64BA9A0F4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491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182DA3C4-7D67-0025-6F65-1097376F8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85C77070-75A6-6C15-D03F-7A3FE5517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8D0DDC0E-A3FB-B464-E959-933A5F91C5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846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0B9E5A6D-E54F-3D0B-E7F0-945789C2E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29E6C702-6F60-3BA1-46ED-89DE7035F4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1F0406C1-18E2-1C86-2F3F-019C47A38F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376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C172B540-5B42-8341-4195-ED99FAA27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0FC8876B-E13D-DF7F-6810-E7E3B4239A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B03AB438-C289-079E-692B-C93889F3B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96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195B9432-F93F-A15E-9E26-001F30309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7E057E83-0600-C67A-E079-046F948506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8A776915-2026-35CB-9C58-DBA1CF759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93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A7B50D4A-672D-BC1F-F742-81F180C08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2965F9F2-B3C9-BD8C-3114-8170034B96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EAAFF025-EB0E-72A8-9848-93B5FCAB9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652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4A0E7924-E250-F58C-8CF5-675E4410A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130BFC6E-6C11-717B-03C1-0A72B908EA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74D99395-A780-CB32-F506-C54897E0F7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20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58105E35-D2EB-23FB-A067-690B5D96B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38377F06-BC0E-A73C-79AE-4C2A4021FC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B555BA5C-4E40-4687-35A9-91B177859F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527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>
          <a:extLst>
            <a:ext uri="{FF2B5EF4-FFF2-40B4-BE49-F238E27FC236}">
              <a16:creationId xmlns:a16="http://schemas.microsoft.com/office/drawing/2014/main" id="{E1FA1878-5EA5-7513-BA1C-2E5EF6B66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>
            <a:extLst>
              <a:ext uri="{FF2B5EF4-FFF2-40B4-BE49-F238E27FC236}">
                <a16:creationId xmlns:a16="http://schemas.microsoft.com/office/drawing/2014/main" id="{81140B44-21C3-0E82-2EE6-A823D876C4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>
            <a:extLst>
              <a:ext uri="{FF2B5EF4-FFF2-40B4-BE49-F238E27FC236}">
                <a16:creationId xmlns:a16="http://schemas.microsoft.com/office/drawing/2014/main" id="{1E771DA7-3918-A1ED-A3AA-7780AA5ED9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402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88369C59-E19D-F08A-494C-3D282E3FC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3D8D961A-A3C2-4F71-CB2F-FA95B5CB2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4379EB9C-C3DD-2DB4-9EF6-A30BD5103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690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97E36FF4-9F67-308D-8929-D34A2AD0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E30FA4B1-F7FC-B955-1513-B1B263F1B6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884E0695-0D19-AABA-9826-D136581333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832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FFEF9D64-DB5E-4C49-AEAB-DD4486D4D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3C4A5816-39ED-6689-86D0-7FF65BEF1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B458FC4C-1759-0966-C678-66E682CADC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029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C840F8BB-5CBC-A304-EC7D-5FE64C65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870A1A8B-B9BA-8957-7796-A5DB041459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CC6B6AA2-95A1-E113-5CCC-0535B44A6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02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95532756-C8DF-9F63-5616-E48BAC21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>
            <a:extLst>
              <a:ext uri="{FF2B5EF4-FFF2-40B4-BE49-F238E27FC236}">
                <a16:creationId xmlns:a16="http://schemas.microsoft.com/office/drawing/2014/main" id="{E2C1DEF8-C542-2210-0044-338CE72966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>
            <a:extLst>
              <a:ext uri="{FF2B5EF4-FFF2-40B4-BE49-F238E27FC236}">
                <a16:creationId xmlns:a16="http://schemas.microsoft.com/office/drawing/2014/main" id="{8D104A46-F910-B4AB-C6D4-B60C37AE43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449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8E529D56-9D04-A467-15FE-38E947681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EB2204DD-80D2-C02C-0CC4-970B80F558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B325A26E-0CD1-82A4-C9D8-049AC3B12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684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5_E0DF04A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6_2774160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7_82A02BE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8_3CB22C9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9_424074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A_50A616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B_316FA20F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BF2F3BA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D_E8E9049B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E_E71BEAED.xml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BBAD6CF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0_3934CD3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1_69FE952E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2_4B684E5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59826B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B5D6B1D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CF5AFF0E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4_7EA8530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A8561A0D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 SYSTEM SOFTWARE</a:t>
            </a:r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200" b="0">
                <a:latin typeface="Montserrat ExtraLight"/>
                <a:ea typeface="Montserrat ExtraLight"/>
                <a:cs typeface="Montserrat ExtraLight"/>
              </a:rPr>
              <a:t>SARL Lem-</a:t>
            </a:r>
            <a:r>
              <a:rPr lang="en" sz="2200" b="0" err="1">
                <a:latin typeface="Montserrat ExtraLight"/>
                <a:ea typeface="Montserrat ExtraLight"/>
                <a:cs typeface="Montserrat ExtraLight"/>
              </a:rPr>
              <a:t>Cloudtech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slow">
    <p:wipe/>
  </p:transition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BCE578AE-EDB6-202E-670D-44DD999BA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341956D7-83DD-FE87-7B21-C4D6069DDA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5898" y="3252217"/>
            <a:ext cx="6128090" cy="1676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sz="3200" b="1" err="1"/>
              <a:t>Gathering</a:t>
            </a:r>
            <a:r>
              <a:rPr lang="fr-FR" sz="3200" b="1"/>
              <a:t> &amp; </a:t>
            </a:r>
            <a:r>
              <a:rPr lang="fr-FR" sz="3200" b="1" err="1"/>
              <a:t>Analysis</a:t>
            </a:r>
            <a:endParaRPr lang="en-US" sz="3200"/>
          </a:p>
          <a:p>
            <a:endParaRPr lang="fr-FR" sz="5400" b="1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828AFCB4-3CFB-EC05-8643-D401CD02B9F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CC1C717E-EEE3-4AA7-BE91-76B7E952F8FF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727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404819" y="566888"/>
            <a:ext cx="3351830" cy="932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 Requirements Gathering</a:t>
            </a:r>
            <a:endParaRPr lang="en-US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"/>
            </a:br>
            <a:endParaRPr lang="en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37828" y="1591719"/>
            <a:ext cx="421012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/>
              <a:buChar char="•"/>
            </a:pPr>
            <a:r>
              <a:rPr lang="en"/>
              <a:t>Collected directly from the client’s detailed email an from regular meetings with the client.</a:t>
            </a:r>
            <a:endParaRPr lang="en-US"/>
          </a:p>
          <a:p>
            <a:pPr algn="l">
              <a:buFont typeface="Arial"/>
              <a:buChar char="•"/>
            </a:pPr>
            <a:endParaRPr lang="en"/>
          </a:p>
          <a:p>
            <a:pPr algn="l">
              <a:buFont typeface="Arial"/>
              <a:buChar char="•"/>
            </a:pPr>
            <a:r>
              <a:rPr lang="en"/>
              <a:t>⁠Organized the content into functional and non-functional needs.</a:t>
            </a:r>
          </a:p>
          <a:p>
            <a:pPr algn="l">
              <a:buFont typeface="Arial"/>
              <a:buChar char="•"/>
            </a:pPr>
            <a:endParaRPr lang="en"/>
          </a:p>
          <a:p>
            <a:pPr algn="l">
              <a:buFont typeface="Arial"/>
              <a:buChar char="•"/>
            </a:pPr>
            <a:r>
              <a:rPr lang="en"/>
              <a:t>Interpreted implied expectations (needing ease of content updates → CMS option).</a:t>
            </a:r>
          </a:p>
          <a:p>
            <a:pPr algn="l">
              <a:buFont typeface="Arial"/>
              <a:buChar char="•"/>
            </a:pPr>
            <a:endParaRPr lang="en"/>
          </a:p>
          <a:p>
            <a:pPr algn="l">
              <a:buFont typeface="Arial"/>
              <a:buChar char="•"/>
            </a:pPr>
            <a:r>
              <a:rPr lang="en"/>
              <a:t>Optionally, clarified points (target audience, priority features).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3CEDE-ED1A-2723-A589-20596C8AA133}"/>
              </a:ext>
            </a:extLst>
          </p:cNvPr>
          <p:cNvSpPr txBox="1"/>
          <p:nvPr/>
        </p:nvSpPr>
        <p:spPr>
          <a:xfrm>
            <a:off x="5350669" y="570240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22DEEE"/>
                </a:solidFill>
                <a:latin typeface="Montserrat ExtraBold"/>
              </a:rPr>
              <a:t>Requirements  Analysis</a:t>
            </a:r>
            <a:endParaRPr lang="en-US" sz="2400">
              <a:latin typeface="Montserrat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7B580-DB1F-D98D-57CB-505FF7F3E93F}"/>
              </a:ext>
            </a:extLst>
          </p:cNvPr>
          <p:cNvSpPr txBox="1"/>
          <p:nvPr/>
        </p:nvSpPr>
        <p:spPr>
          <a:xfrm>
            <a:off x="4350171" y="1451939"/>
            <a:ext cx="4688820" cy="3572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FFFFFF"/>
                </a:solidFill>
                <a:latin typeface="Montserrat"/>
              </a:rPr>
              <a:t>•⁠</a:t>
            </a:r>
            <a:r>
              <a:rPr lang="en-US">
                <a:solidFill>
                  <a:srgbClr val="FFFFFF"/>
                </a:solidFill>
                <a:latin typeface="Montserrat"/>
              </a:rPr>
              <a:t> The site needs to serve two purposes: </a:t>
            </a:r>
            <a:endParaRPr lang="en-US">
              <a:latin typeface="Montserrat"/>
            </a:endParaRPr>
          </a:p>
          <a:p>
            <a:endParaRPr lang="en-US">
              <a:solidFill>
                <a:srgbClr val="FFFFFF"/>
              </a:solidFill>
              <a:latin typeface="Montserrat"/>
            </a:endParaRPr>
          </a:p>
          <a:p>
            <a:r>
              <a:rPr lang="en-US">
                <a:solidFill>
                  <a:srgbClr val="FFFFFF"/>
                </a:solidFill>
                <a:latin typeface="Montserrat"/>
              </a:rPr>
              <a:t>promotion (showcasing services) and information (listing trainings and projects).</a:t>
            </a:r>
            <a:endParaRPr lang="en-US">
              <a:latin typeface="Montserrat"/>
            </a:endParaRPr>
          </a:p>
          <a:p>
            <a:endParaRPr lang="en-US">
              <a:solidFill>
                <a:srgbClr val="FFFFFF"/>
              </a:solidFill>
              <a:latin typeface="Montserrat"/>
            </a:endParaRPr>
          </a:p>
          <a:p>
            <a:r>
              <a:rPr lang="en-US" sz="1800">
                <a:solidFill>
                  <a:srgbClr val="FFFFFF"/>
                </a:solidFill>
                <a:latin typeface="Montserrat"/>
              </a:rPr>
              <a:t>•⁠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 </a:t>
            </a:r>
            <a:r>
              <a:rPr lang="en-US">
                <a:solidFill>
                  <a:srgbClr val="FFFFFF"/>
                </a:solidFill>
                <a:latin typeface="Montserrat"/>
              </a:rPr>
              <a:t>Content must be modular and updatable, suggesting a possible need for dynamic pages or a CMS.</a:t>
            </a:r>
            <a:endParaRPr lang="en-US">
              <a:latin typeface="Montserrat"/>
            </a:endParaRPr>
          </a:p>
          <a:p>
            <a:endParaRPr lang="en-US">
              <a:solidFill>
                <a:srgbClr val="FFFFFF"/>
              </a:solidFill>
              <a:latin typeface="Montserrat"/>
            </a:endParaRPr>
          </a:p>
          <a:p>
            <a:r>
              <a:rPr lang="en-US" sz="1800">
                <a:solidFill>
                  <a:srgbClr val="FFFFFF"/>
                </a:solidFill>
                <a:latin typeface="Montserrat"/>
              </a:rPr>
              <a:t>•⁠ </a:t>
            </a:r>
            <a:r>
              <a:rPr lang="en-US">
                <a:solidFill>
                  <a:srgbClr val="FFFFFF"/>
                </a:solidFill>
                <a:latin typeface="Montserrat"/>
              </a:rPr>
              <a:t>Strong emphasis on visual presentation, meaning UX/UI design is critical.</a:t>
            </a:r>
            <a:endParaRPr lang="en-US">
              <a:latin typeface="Montserrat"/>
            </a:endParaRPr>
          </a:p>
          <a:p>
            <a:endParaRPr lang="en-US">
              <a:solidFill>
                <a:srgbClr val="FFFFFF"/>
              </a:solidFill>
              <a:latin typeface="Montserrat"/>
            </a:endParaRPr>
          </a:p>
          <a:p>
            <a:r>
              <a:rPr lang="en-US" sz="1800">
                <a:solidFill>
                  <a:srgbClr val="FFFFFF"/>
                </a:solidFill>
                <a:latin typeface="Montserrat"/>
              </a:rPr>
              <a:t>•⁠ </a:t>
            </a:r>
            <a:r>
              <a:rPr lang="en-US">
                <a:solidFill>
                  <a:srgbClr val="FFFFFF"/>
                </a:solidFill>
                <a:latin typeface="Montserrat"/>
              </a:rPr>
              <a:t> ⁠No user login system required at this stage   keeps the scope focused.</a:t>
            </a:r>
            <a:endParaRPr lang="en-US">
              <a:latin typeface="Montserrat"/>
            </a:endParaRPr>
          </a:p>
          <a:p>
            <a:pPr>
              <a:lnSpc>
                <a:spcPts val="1800"/>
              </a:lnSpc>
            </a:pPr>
            <a:endParaRPr lang="en-US">
              <a:solidFill>
                <a:srgbClr val="FFFFFF"/>
              </a:solidFill>
              <a:latin typeface="Montserrat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build="p"/>
      <p:bldP spid="9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2FEC30C5-A715-FD59-A347-7DC08F9BD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C918A650-AFA3-0096-31FE-9CBAE0E92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2792" y="2299830"/>
            <a:ext cx="6128090" cy="1676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sz="3200" b="1"/>
              <a:t>Software </a:t>
            </a:r>
            <a:r>
              <a:rPr lang="fr-FR" sz="3200" b="1" err="1"/>
              <a:t>Requirements</a:t>
            </a:r>
            <a:r>
              <a:rPr lang="fr-FR" sz="3200" b="1"/>
              <a:t> </a:t>
            </a:r>
            <a:r>
              <a:rPr lang="fr-FR" sz="3200" b="1" err="1"/>
              <a:t>Specification</a:t>
            </a:r>
            <a:endParaRPr lang="fr-FR" err="1"/>
          </a:p>
          <a:p>
            <a:endParaRPr lang="fr-FR" sz="5400" b="1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FC9C553B-B415-1884-C9B7-562C39634D3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6701" y="1916012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A070BE38-8D3C-8287-1C9B-046194BA144A}"/>
              </a:ext>
            </a:extLst>
          </p:cNvPr>
          <p:cNvCxnSpPr/>
          <p:nvPr/>
        </p:nvCxnSpPr>
        <p:spPr>
          <a:xfrm>
            <a:off x="2737970" y="191400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619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F62E634D-894D-EFD7-EF69-58ACDECBD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>
            <a:extLst>
              <a:ext uri="{FF2B5EF4-FFF2-40B4-BE49-F238E27FC236}">
                <a16:creationId xmlns:a16="http://schemas.microsoft.com/office/drawing/2014/main" id="{D43BC2FF-A17E-80F7-A239-DDB86EA064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"/>
            </a:br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6DB45-5A29-D989-8D60-1E2CA6FFC76E}"/>
              </a:ext>
            </a:extLst>
          </p:cNvPr>
          <p:cNvSpPr txBox="1"/>
          <p:nvPr/>
        </p:nvSpPr>
        <p:spPr>
          <a:xfrm>
            <a:off x="198439" y="158812"/>
            <a:ext cx="39962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22DEEE"/>
                </a:solidFill>
                <a:latin typeface="Montserrat ExtraBold"/>
              </a:rPr>
              <a:t>1-Functional Requirements</a:t>
            </a:r>
            <a:endParaRPr lang="en-US" sz="2000">
              <a:latin typeface="Montserrat ExtraBold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5FA7AD-6489-5356-AFBF-D099AC9F4B51}"/>
              </a:ext>
            </a:extLst>
          </p:cNvPr>
          <p:cNvSpPr txBox="1"/>
          <p:nvPr/>
        </p:nvSpPr>
        <p:spPr>
          <a:xfrm>
            <a:off x="475806" y="631762"/>
            <a:ext cx="8422864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solidFill>
                  <a:schemeClr val="bg1"/>
                </a:solidFill>
                <a:latin typeface="Montserrat"/>
              </a:rPr>
              <a:t>Homepage</a:t>
            </a:r>
            <a:r>
              <a:rPr lang="fr-FR">
                <a:solidFill>
                  <a:schemeClr val="bg1"/>
                </a:solidFill>
                <a:latin typeface="Montserrat"/>
              </a:rPr>
              <a:t> :</a:t>
            </a:r>
            <a:endParaRPr lang="fr-FR">
              <a:solidFill>
                <a:schemeClr val="bg1"/>
              </a:solidFill>
            </a:endParaRPr>
          </a:p>
          <a:p>
            <a:endParaRPr lang="fr-FR">
              <a:solidFill>
                <a:schemeClr val="bg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fr-FR" err="1">
                <a:solidFill>
                  <a:schemeClr val="bg1"/>
                </a:solidFill>
                <a:latin typeface="Montserrat"/>
              </a:rPr>
              <a:t>Introduces</a:t>
            </a:r>
            <a:r>
              <a:rPr lang="fr-FR">
                <a:solidFill>
                  <a:schemeClr val="bg1"/>
                </a:solidFill>
                <a:latin typeface="Montserrat"/>
              </a:rPr>
              <a:t> the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company</a:t>
            </a:r>
            <a:r>
              <a:rPr lang="fr-FR">
                <a:solidFill>
                  <a:schemeClr val="bg1"/>
                </a:solidFill>
                <a:latin typeface="Montserrat"/>
              </a:rPr>
              <a:t> and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its</a:t>
            </a:r>
            <a:r>
              <a:rPr lang="fr-FR">
                <a:solidFill>
                  <a:schemeClr val="bg1"/>
                </a:solidFill>
                <a:latin typeface="Montserrat"/>
              </a:rPr>
              <a:t> mission</a:t>
            </a:r>
          </a:p>
          <a:p>
            <a:pPr marL="285750" indent="-285750">
              <a:buChar char="•"/>
            </a:pPr>
            <a:r>
              <a:rPr lang="fr-FR">
                <a:solidFill>
                  <a:schemeClr val="bg1"/>
                </a:solidFill>
                <a:latin typeface="Montserrat"/>
              </a:rPr>
              <a:t>Services Section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that</a:t>
            </a:r>
            <a:r>
              <a:rPr lang="fr-FR">
                <a:solidFill>
                  <a:schemeClr val="bg1"/>
                </a:solidFill>
                <a:latin typeface="Montserrat"/>
              </a:rPr>
              <a:t> highlights main services: IT consulting &amp; Microsoft cloud and training programs</a:t>
            </a:r>
            <a:endParaRPr lang="fr-FR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fr-FR">
                <a:solidFill>
                  <a:schemeClr val="bg1"/>
                </a:solidFill>
                <a:latin typeface="Montserrat"/>
              </a:rPr>
              <a:t>Displays a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list</a:t>
            </a:r>
            <a:r>
              <a:rPr lang="fr-FR">
                <a:solidFill>
                  <a:schemeClr val="bg1"/>
                </a:solidFill>
                <a:latin typeface="Montserrat"/>
              </a:rPr>
              <a:t> of training courses </a:t>
            </a:r>
          </a:p>
          <a:p>
            <a:pPr marL="742950" lvl="1" indent="-285750">
              <a:buFont typeface="Courier New"/>
              <a:buChar char="o"/>
            </a:pPr>
            <a:r>
              <a:rPr lang="fr-FR" err="1">
                <a:solidFill>
                  <a:schemeClr val="bg1"/>
                </a:solidFill>
                <a:latin typeface="Montserrat"/>
              </a:rPr>
              <a:t>Each</a:t>
            </a:r>
            <a:r>
              <a:rPr lang="fr-FR">
                <a:solidFill>
                  <a:schemeClr val="bg1"/>
                </a:solidFill>
                <a:latin typeface="Montserrat"/>
              </a:rPr>
              <a:t> course has a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title</a:t>
            </a:r>
            <a:r>
              <a:rPr lang="fr-FR">
                <a:solidFill>
                  <a:schemeClr val="bg1"/>
                </a:solidFill>
                <a:latin typeface="Montserrat"/>
              </a:rPr>
              <a:t>, description, and duration </a:t>
            </a:r>
          </a:p>
          <a:p>
            <a:pPr marL="742950" lvl="1" indent="-285750">
              <a:buFont typeface="Courier New"/>
              <a:buChar char="o"/>
            </a:pPr>
            <a:endParaRPr lang="fr-FR">
              <a:solidFill>
                <a:schemeClr val="bg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fr-FR" err="1">
                <a:solidFill>
                  <a:schemeClr val="bg1"/>
                </a:solidFill>
                <a:latin typeface="Montserrat"/>
              </a:rPr>
              <a:t>Projects</a:t>
            </a:r>
            <a:r>
              <a:rPr lang="fr-FR">
                <a:solidFill>
                  <a:schemeClr val="bg1"/>
                </a:solidFill>
                <a:latin typeface="Montserrat"/>
              </a:rPr>
              <a:t> Section</a:t>
            </a:r>
          </a:p>
          <a:p>
            <a:pPr marL="742950" lvl="1" indent="-285750">
              <a:buFont typeface="Courier New"/>
              <a:buChar char="o"/>
            </a:pPr>
            <a:r>
              <a:rPr lang="fr-FR" err="1">
                <a:solidFill>
                  <a:schemeClr val="bg1"/>
                </a:solidFill>
                <a:latin typeface="Montserrat"/>
              </a:rPr>
              <a:t>Lists</a:t>
            </a:r>
            <a:r>
              <a:rPr lang="fr-FR">
                <a:solidFill>
                  <a:schemeClr val="bg1"/>
                </a:solidFill>
                <a:latin typeface="Montserrat"/>
              </a:rPr>
              <a:t>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recent</a:t>
            </a:r>
            <a:r>
              <a:rPr lang="fr-FR">
                <a:solidFill>
                  <a:schemeClr val="bg1"/>
                </a:solidFill>
                <a:latin typeface="Montserrat"/>
              </a:rPr>
              <a:t> consulting or training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projects</a:t>
            </a:r>
            <a:r>
              <a:rPr lang="fr-FR">
                <a:solidFill>
                  <a:schemeClr val="bg1"/>
                </a:solidFill>
                <a:latin typeface="Montserrat"/>
              </a:rPr>
              <a:t> </a:t>
            </a:r>
            <a:endParaRPr lang="en-US">
              <a:solidFill>
                <a:schemeClr val="bg1"/>
              </a:solidFill>
              <a:latin typeface="Montserrat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err="1">
                <a:solidFill>
                  <a:schemeClr val="bg1"/>
                </a:solidFill>
                <a:latin typeface="Montserrat"/>
              </a:rPr>
              <a:t>Each</a:t>
            </a:r>
            <a:r>
              <a:rPr lang="fr-FR">
                <a:solidFill>
                  <a:schemeClr val="bg1"/>
                </a:solidFill>
                <a:latin typeface="Montserrat"/>
              </a:rPr>
              <a:t>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project</a:t>
            </a:r>
            <a:r>
              <a:rPr lang="fr-FR">
                <a:solidFill>
                  <a:schemeClr val="bg1"/>
                </a:solidFill>
                <a:latin typeface="Montserrat"/>
              </a:rPr>
              <a:t>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includes</a:t>
            </a:r>
            <a:r>
              <a:rPr lang="fr-FR">
                <a:solidFill>
                  <a:schemeClr val="bg1"/>
                </a:solidFill>
                <a:latin typeface="Montserrat"/>
              </a:rPr>
              <a:t> a short description and the tech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used</a:t>
            </a:r>
            <a:r>
              <a:rPr lang="fr-FR">
                <a:solidFill>
                  <a:schemeClr val="bg1"/>
                </a:solidFill>
                <a:latin typeface="Montserrat"/>
              </a:rPr>
              <a:t> </a:t>
            </a:r>
            <a:endParaRPr lang="fr-FR">
              <a:solidFill>
                <a:schemeClr val="bg1"/>
              </a:solidFill>
            </a:endParaRPr>
          </a:p>
          <a:p>
            <a:pPr marL="742950" lvl="1" indent="-285750">
              <a:buFont typeface="Courier New"/>
              <a:buChar char="o"/>
            </a:pPr>
            <a:endParaRPr lang="fr-FR">
              <a:solidFill>
                <a:schemeClr val="bg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fr-FR" err="1">
                <a:solidFill>
                  <a:schemeClr val="bg1"/>
                </a:solidFill>
                <a:latin typeface="Montserrat"/>
              </a:rPr>
              <a:t>Video</a:t>
            </a:r>
            <a:r>
              <a:rPr lang="fr-FR">
                <a:solidFill>
                  <a:schemeClr val="bg1"/>
                </a:solidFill>
                <a:latin typeface="Montserrat"/>
              </a:rPr>
              <a:t> Section</a:t>
            </a:r>
            <a:endParaRPr lang="fr-FR">
              <a:solidFill>
                <a:schemeClr val="bg1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fr-FR" err="1">
                <a:solidFill>
                  <a:schemeClr val="bg1"/>
                </a:solidFill>
                <a:latin typeface="Montserrat"/>
              </a:rPr>
              <a:t>Embeds</a:t>
            </a:r>
            <a:r>
              <a:rPr lang="fr-FR">
                <a:solidFill>
                  <a:schemeClr val="bg1"/>
                </a:solidFill>
                <a:latin typeface="Montserrat"/>
              </a:rPr>
              <a:t> or links to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watch</a:t>
            </a:r>
            <a:r>
              <a:rPr lang="fr-FR">
                <a:solidFill>
                  <a:schemeClr val="bg1"/>
                </a:solidFill>
                <a:latin typeface="Montserrat"/>
              </a:rPr>
              <a:t>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videos</a:t>
            </a:r>
            <a:r>
              <a:rPr lang="fr-FR">
                <a:solidFill>
                  <a:schemeClr val="bg1"/>
                </a:solidFill>
                <a:latin typeface="Montserrat"/>
              </a:rPr>
              <a:t> </a:t>
            </a:r>
            <a:endParaRPr lang="en-US">
              <a:solidFill>
                <a:schemeClr val="bg1"/>
              </a:solidFill>
              <a:latin typeface="Montserrat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err="1">
                <a:solidFill>
                  <a:schemeClr val="bg1"/>
                </a:solidFill>
                <a:latin typeface="Montserrat"/>
              </a:rPr>
              <a:t>Allows</a:t>
            </a:r>
            <a:r>
              <a:rPr lang="fr-FR">
                <a:solidFill>
                  <a:schemeClr val="bg1"/>
                </a:solidFill>
                <a:latin typeface="Montserrat"/>
              </a:rPr>
              <a:t>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users</a:t>
            </a:r>
            <a:r>
              <a:rPr lang="fr-FR">
                <a:solidFill>
                  <a:schemeClr val="bg1"/>
                </a:solidFill>
                <a:latin typeface="Montserrat"/>
              </a:rPr>
              <a:t> to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view</a:t>
            </a:r>
            <a:r>
              <a:rPr lang="fr-FR">
                <a:solidFill>
                  <a:schemeClr val="bg1"/>
                </a:solidFill>
                <a:latin typeface="Montserrat"/>
              </a:rPr>
              <a:t> content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directly</a:t>
            </a:r>
            <a:r>
              <a:rPr lang="fr-FR">
                <a:solidFill>
                  <a:schemeClr val="bg1"/>
                </a:solidFill>
                <a:latin typeface="Montserrat"/>
              </a:rPr>
              <a:t> on the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website</a:t>
            </a:r>
            <a:endParaRPr lang="en-US">
              <a:solidFill>
                <a:schemeClr val="bg1"/>
              </a:solidFill>
              <a:latin typeface="Montserrat"/>
            </a:endParaRPr>
          </a:p>
          <a:p>
            <a:pPr marL="742950" lvl="1" indent="-285750">
              <a:buFont typeface="Courier New"/>
              <a:buChar char="o"/>
            </a:pPr>
            <a:endParaRPr lang="fr-FR">
              <a:solidFill>
                <a:schemeClr val="bg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fr-FR">
                <a:solidFill>
                  <a:schemeClr val="bg1"/>
                </a:solidFill>
                <a:latin typeface="Montserrat"/>
              </a:rPr>
              <a:t>Contact Section </a:t>
            </a:r>
            <a:endParaRPr lang="en-US">
              <a:solidFill>
                <a:schemeClr val="bg1"/>
              </a:solidFill>
              <a:latin typeface="Montserrat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err="1">
                <a:solidFill>
                  <a:schemeClr val="bg1"/>
                </a:solidFill>
                <a:latin typeface="Montserrat"/>
              </a:rPr>
              <a:t>Includes</a:t>
            </a:r>
            <a:r>
              <a:rPr lang="fr-FR">
                <a:solidFill>
                  <a:schemeClr val="bg1"/>
                </a:solidFill>
                <a:latin typeface="Montserrat"/>
              </a:rPr>
              <a:t> basic contact info (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address</a:t>
            </a:r>
            <a:r>
              <a:rPr lang="fr-FR">
                <a:solidFill>
                  <a:schemeClr val="bg1"/>
                </a:solidFill>
                <a:latin typeface="Montserrat"/>
              </a:rPr>
              <a:t>, email) </a:t>
            </a:r>
            <a:endParaRPr lang="en-US">
              <a:solidFill>
                <a:schemeClr val="bg1"/>
              </a:solidFill>
              <a:latin typeface="Montserrat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>
                <a:solidFill>
                  <a:schemeClr val="bg1"/>
                </a:solidFill>
                <a:latin typeface="Montserrat"/>
              </a:rPr>
              <a:t>Contact </a:t>
            </a:r>
            <a:r>
              <a:rPr lang="fr-FR" err="1">
                <a:solidFill>
                  <a:schemeClr val="bg1"/>
                </a:solidFill>
                <a:latin typeface="Montserrat"/>
              </a:rPr>
              <a:t>form</a:t>
            </a:r>
            <a:endParaRPr lang="fr-FR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3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F0285D62-A2AB-90E5-0247-70442B4A8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>
            <a:extLst>
              <a:ext uri="{FF2B5EF4-FFF2-40B4-BE49-F238E27FC236}">
                <a16:creationId xmlns:a16="http://schemas.microsoft.com/office/drawing/2014/main" id="{1F8935FB-F219-A388-A2F8-E0A44768F1B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"/>
            </a:br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9E1DF-5A04-9CF8-80C3-8BE7FC6429A5}"/>
              </a:ext>
            </a:extLst>
          </p:cNvPr>
          <p:cNvSpPr txBox="1"/>
          <p:nvPr/>
        </p:nvSpPr>
        <p:spPr>
          <a:xfrm>
            <a:off x="-17461" y="167279"/>
            <a:ext cx="45889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22DEEE"/>
                </a:solidFill>
                <a:latin typeface="Montserrat ExtraBold"/>
              </a:rPr>
              <a:t>2-Non-Functional Requirements</a:t>
            </a:r>
            <a:endParaRPr lang="en-US" sz="2000">
              <a:latin typeface="Montserrat ExtraBold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4F01851-EC53-82AE-B69E-D28E38CA852D}"/>
              </a:ext>
            </a:extLst>
          </p:cNvPr>
          <p:cNvSpPr txBox="1"/>
          <p:nvPr/>
        </p:nvSpPr>
        <p:spPr>
          <a:xfrm>
            <a:off x="198966" y="675216"/>
            <a:ext cx="4720165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solidFill>
                  <a:schemeClr val="bg1"/>
                </a:solidFill>
                <a:latin typeface="Montserrat"/>
              </a:rPr>
              <a:t>Professional and clean design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matching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the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company’s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branding</a:t>
            </a:r>
            <a:endParaRPr lang="fr-FR" sz="1200">
              <a:solidFill>
                <a:schemeClr val="bg1"/>
              </a:solidFill>
              <a:latin typeface="Montserrat"/>
            </a:endParaRPr>
          </a:p>
          <a:p>
            <a:endParaRPr lang="fr-FR" sz="1200">
              <a:solidFill>
                <a:schemeClr val="bg1"/>
              </a:solidFill>
              <a:latin typeface="Montserrat"/>
            </a:endParaRPr>
          </a:p>
          <a:p>
            <a:r>
              <a:rPr lang="fr-FR" sz="1200">
                <a:solidFill>
                  <a:schemeClr val="bg1"/>
                </a:solidFill>
                <a:latin typeface="Montserrat"/>
              </a:rPr>
              <a:t>Responsive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layout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for desktop,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tablet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, and mobile</a:t>
            </a:r>
            <a:endParaRPr lang="fr-FR" sz="1200">
              <a:solidFill>
                <a:schemeClr val="bg1"/>
              </a:solidFill>
            </a:endParaRPr>
          </a:p>
          <a:p>
            <a:endParaRPr lang="fr-FR" sz="1200">
              <a:latin typeface="Montserrat"/>
            </a:endParaRPr>
          </a:p>
          <a:p>
            <a:r>
              <a:rPr lang="fr-FR" sz="1200">
                <a:solidFill>
                  <a:schemeClr val="bg1"/>
                </a:solidFill>
                <a:latin typeface="Montserrat"/>
              </a:rPr>
              <a:t>All content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presented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in French</a:t>
            </a:r>
            <a:endParaRPr lang="fr-FR" sz="1200">
              <a:solidFill>
                <a:schemeClr val="bg1"/>
              </a:solidFill>
            </a:endParaRPr>
          </a:p>
          <a:p>
            <a:endParaRPr lang="fr-FR" sz="1200">
              <a:solidFill>
                <a:schemeClr val="bg1"/>
              </a:solidFill>
              <a:latin typeface="Montserrat"/>
            </a:endParaRPr>
          </a:p>
          <a:p>
            <a:r>
              <a:rPr lang="fr-FR" sz="1200">
                <a:solidFill>
                  <a:schemeClr val="bg1"/>
                </a:solidFill>
                <a:latin typeface="Montserrat"/>
              </a:rPr>
              <a:t>Fast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loading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time,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lightweight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pages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with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optimized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CSS</a:t>
            </a:r>
            <a:endParaRPr lang="fr-FR" sz="1200">
              <a:solidFill>
                <a:schemeClr val="bg1"/>
              </a:solidFill>
            </a:endParaRPr>
          </a:p>
          <a:p>
            <a:endParaRPr lang="fr-FR" sz="1200">
              <a:latin typeface="Montserrat"/>
            </a:endParaRPr>
          </a:p>
          <a:p>
            <a:r>
              <a:rPr lang="fr-FR" sz="1200" err="1">
                <a:solidFill>
                  <a:schemeClr val="bg1"/>
                </a:solidFill>
                <a:latin typeface="Montserrat"/>
              </a:rPr>
              <a:t>Maintainable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structure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with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reusable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CSS classes and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clear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folder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hierarchy</a:t>
            </a:r>
            <a:endParaRPr lang="fr-FR" sz="120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5E2AF3-F5BA-3321-00AA-6DE90B30DC7C}"/>
              </a:ext>
            </a:extLst>
          </p:cNvPr>
          <p:cNvSpPr txBox="1"/>
          <p:nvPr/>
        </p:nvSpPr>
        <p:spPr>
          <a:xfrm>
            <a:off x="42334" y="2917308"/>
            <a:ext cx="5029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DEEE"/>
                </a:solidFill>
                <a:latin typeface="Montserrat ExtraBold"/>
              </a:rPr>
              <a:t>3-Technology Stack</a:t>
            </a:r>
            <a:endParaRPr lang="en-US" sz="2000">
              <a:latin typeface="Montserrat ExtraBo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34B3F9-2436-26BA-5BE1-D15D2DA7834E}"/>
              </a:ext>
            </a:extLst>
          </p:cNvPr>
          <p:cNvSpPr txBox="1"/>
          <p:nvPr/>
        </p:nvSpPr>
        <p:spPr>
          <a:xfrm>
            <a:off x="431554" y="3480243"/>
            <a:ext cx="5461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solidFill>
                  <a:schemeClr val="bg1"/>
                </a:solidFill>
                <a:latin typeface="Montserrat"/>
              </a:rPr>
              <a:t>Frontend: HTML5, CSS3</a:t>
            </a:r>
          </a:p>
          <a:p>
            <a:endParaRPr lang="fr-FR" sz="1200">
              <a:solidFill>
                <a:schemeClr val="bg1"/>
              </a:solidFill>
              <a:latin typeface="Montserrat"/>
            </a:endParaRPr>
          </a:p>
          <a:p>
            <a:r>
              <a:rPr lang="fr-FR" sz="1200" err="1">
                <a:solidFill>
                  <a:schemeClr val="bg1"/>
                </a:solidFill>
                <a:latin typeface="Montserrat"/>
              </a:rPr>
              <a:t>BackEnd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: JavaScript, PHP</a:t>
            </a:r>
            <a:endParaRPr lang="en-US">
              <a:solidFill>
                <a:schemeClr val="bg1"/>
              </a:solidFill>
            </a:endParaRPr>
          </a:p>
          <a:p>
            <a:endParaRPr lang="fr-FR" sz="1200">
              <a:solidFill>
                <a:schemeClr val="bg1"/>
              </a:solidFill>
              <a:latin typeface="Montserrat"/>
            </a:endParaRPr>
          </a:p>
          <a:p>
            <a:r>
              <a:rPr lang="fr-FR" sz="1200" err="1">
                <a:solidFill>
                  <a:schemeClr val="bg1"/>
                </a:solidFill>
                <a:latin typeface="Montserrat"/>
              </a:rPr>
              <a:t>Lightweight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and accessible for all modern browser</a:t>
            </a:r>
          </a:p>
          <a:p>
            <a:endParaRPr lang="fr-FR" sz="1200">
              <a:solidFill>
                <a:schemeClr val="bg1"/>
              </a:solidFill>
              <a:latin typeface="Montserrat"/>
              <a:cs typeface="Segoe U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B9C889-DCB4-DD6E-144A-DC27842F48A9}"/>
              </a:ext>
            </a:extLst>
          </p:cNvPr>
          <p:cNvSpPr txBox="1"/>
          <p:nvPr/>
        </p:nvSpPr>
        <p:spPr>
          <a:xfrm>
            <a:off x="5532278" y="169629"/>
            <a:ext cx="35475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DEEE"/>
                </a:solidFill>
                <a:latin typeface="Montserrat ExtraBold"/>
              </a:rPr>
              <a:t>4-System Architecture</a:t>
            </a:r>
            <a:endParaRPr lang="fr-FR" sz="2000">
              <a:latin typeface="Montserrat ExtraBold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DB7164-C2E6-23E4-6CF7-A3412590B917}"/>
              </a:ext>
            </a:extLst>
          </p:cNvPr>
          <p:cNvSpPr txBox="1"/>
          <p:nvPr/>
        </p:nvSpPr>
        <p:spPr>
          <a:xfrm>
            <a:off x="5937644" y="593624"/>
            <a:ext cx="2743200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Montserrat"/>
              </a:rPr>
              <a:t>Purely client-side architecture</a:t>
            </a:r>
            <a:endParaRPr lang="fr-FR" sz="1200">
              <a:solidFill>
                <a:schemeClr val="bg1"/>
              </a:solidFill>
            </a:endParaRP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  <a:p>
            <a:r>
              <a:rPr lang="en-US" sz="1200">
                <a:solidFill>
                  <a:schemeClr val="bg1"/>
                </a:solidFill>
                <a:latin typeface="Montserrat"/>
              </a:rPr>
              <a:t> Organized into: </a:t>
            </a:r>
            <a:endParaRPr lang="fr-FR" sz="1200">
              <a:solidFill>
                <a:schemeClr val="bg1"/>
              </a:solidFill>
            </a:endParaRP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  <a:p>
            <a:pPr marL="171450" indent="-171450">
              <a:buChar char="•"/>
            </a:pPr>
            <a:r>
              <a:rPr lang="en-US" sz="1200">
                <a:solidFill>
                  <a:schemeClr val="bg1"/>
                </a:solidFill>
                <a:latin typeface="Montserrat"/>
              </a:rPr>
              <a:t>﻿﻿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Edge.html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(Homepage)</a:t>
            </a:r>
            <a:endParaRPr lang="en-US" sz="1200">
              <a:solidFill>
                <a:schemeClr val="bg1"/>
              </a:solidFill>
            </a:endParaRPr>
          </a:p>
          <a:p>
            <a:pPr marL="171450" indent="-171450">
              <a:buChar char="•"/>
            </a:pPr>
            <a:r>
              <a:rPr lang="en-US" sz="1200" b="1">
                <a:solidFill>
                  <a:schemeClr val="bg1"/>
                </a:solidFill>
                <a:latin typeface="Montserrat"/>
              </a:rPr>
              <a:t>style.css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(Stylesheet)</a:t>
            </a:r>
          </a:p>
          <a:p>
            <a:pPr marL="171450" indent="-171450">
              <a:buChar char="•"/>
            </a:pPr>
            <a:r>
              <a:rPr lang="en-US" sz="1200" b="1">
                <a:solidFill>
                  <a:schemeClr val="bg1"/>
                </a:solidFill>
                <a:latin typeface="Montserrat"/>
              </a:rPr>
              <a:t>Mention légale.html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(Legal Notice)</a:t>
            </a:r>
          </a:p>
          <a:p>
            <a:pPr marL="171450" indent="-171450">
              <a:buChar char="•"/>
            </a:pPr>
            <a:r>
              <a:rPr lang="en-US" sz="1200" b="1">
                <a:solidFill>
                  <a:schemeClr val="bg1"/>
                </a:solidFill>
                <a:latin typeface="Montserrat"/>
              </a:rPr>
              <a:t>politique.html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(Privacy Policy)</a:t>
            </a:r>
          </a:p>
          <a:p>
            <a:pPr marL="171450" indent="-171450">
              <a:buChar char="•"/>
            </a:pPr>
            <a:r>
              <a:rPr lang="en-US" sz="1200" b="1">
                <a:solidFill>
                  <a:schemeClr val="bg1"/>
                </a:solidFill>
                <a:latin typeface="Montserrat"/>
              </a:rPr>
              <a:t>active.js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(for dynamic features)</a:t>
            </a:r>
          </a:p>
          <a:p>
            <a:pPr marL="171450" indent="-171450">
              <a:buChar char="•"/>
            </a:pPr>
            <a:r>
              <a:rPr lang="en-US" sz="1200" b="1" err="1">
                <a:solidFill>
                  <a:schemeClr val="bg1"/>
                </a:solidFill>
                <a:latin typeface="Montserrat"/>
              </a:rPr>
              <a:t>Send_email.php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 (for the contact form)</a:t>
            </a:r>
          </a:p>
          <a:p>
            <a:pPr marL="171450" indent="-171450">
              <a:buChar char="•"/>
            </a:pPr>
            <a:endParaRPr lang="en-US" sz="1200">
              <a:solidFill>
                <a:schemeClr val="bg1"/>
              </a:solidFill>
              <a:latin typeface="Montserrat"/>
            </a:endParaRPr>
          </a:p>
          <a:p>
            <a:r>
              <a:rPr lang="en-US" sz="1200">
                <a:solidFill>
                  <a:schemeClr val="bg1"/>
                </a:solidFill>
                <a:latin typeface="Montserrat"/>
              </a:rPr>
              <a:t>Folder images (to contain the images put on the website)</a:t>
            </a:r>
          </a:p>
          <a:p>
            <a:endParaRPr lang="en-US">
              <a:solidFill>
                <a:schemeClr val="bg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183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FD897A62-B278-A1BA-8E40-E42011C6C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25E32FD3-2276-A7C5-0A7E-06094DCFE1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3998" y="2828884"/>
            <a:ext cx="6128090" cy="1676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sz="3200" b="1"/>
              <a:t>System and Software Design</a:t>
            </a:r>
            <a:endParaRPr lang="fr-FR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C1F2F4A2-9D3A-7C2B-54F0-D7A8D6A71C2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9A45D4BF-E366-E473-3FE9-163BB28E7320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947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0A2C25DA-AC3F-6B4B-8293-B44AADD45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>
            <a:extLst>
              <a:ext uri="{FF2B5EF4-FFF2-40B4-BE49-F238E27FC236}">
                <a16:creationId xmlns:a16="http://schemas.microsoft.com/office/drawing/2014/main" id="{E9DCF6A5-6360-F834-4EDD-8326DDDA703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"/>
            </a:br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2381F-5AA2-4F1A-873A-E6DDA77EE033}"/>
              </a:ext>
            </a:extLst>
          </p:cNvPr>
          <p:cNvSpPr txBox="1"/>
          <p:nvPr/>
        </p:nvSpPr>
        <p:spPr>
          <a:xfrm>
            <a:off x="-1150869" y="159480"/>
            <a:ext cx="45889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22DEEE"/>
                </a:solidFill>
                <a:latin typeface="Montserrat ExtraBold"/>
              </a:rPr>
              <a:t>1-Architecture</a:t>
            </a:r>
            <a:endParaRPr lang="en-US" sz="2000">
              <a:latin typeface="Montserrat ExtraBold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90F2655-06FE-C552-3227-5DCE1611B3B7}"/>
              </a:ext>
            </a:extLst>
          </p:cNvPr>
          <p:cNvSpPr txBox="1"/>
          <p:nvPr/>
        </p:nvSpPr>
        <p:spPr>
          <a:xfrm>
            <a:off x="196650" y="567775"/>
            <a:ext cx="4720165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solidFill>
                  <a:schemeClr val="bg1"/>
                </a:solidFill>
                <a:latin typeface="Montserrat"/>
              </a:rPr>
              <a:t>Professional and clean design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matching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the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company’s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branding</a:t>
            </a:r>
            <a:endParaRPr lang="fr-FR" sz="1200">
              <a:solidFill>
                <a:schemeClr val="bg1"/>
              </a:solidFill>
              <a:latin typeface="Montserrat"/>
            </a:endParaRPr>
          </a:p>
          <a:p>
            <a:endParaRPr lang="fr-FR" sz="1200">
              <a:solidFill>
                <a:schemeClr val="bg1"/>
              </a:solidFill>
              <a:latin typeface="Montserrat"/>
            </a:endParaRPr>
          </a:p>
          <a:p>
            <a:r>
              <a:rPr lang="fr-FR" sz="1200">
                <a:solidFill>
                  <a:schemeClr val="bg1"/>
                </a:solidFill>
                <a:latin typeface="Montserrat"/>
              </a:rPr>
              <a:t>Responsive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layout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for desktop,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tablet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, and mobile</a:t>
            </a:r>
            <a:endParaRPr lang="fr-FR" sz="1200">
              <a:solidFill>
                <a:schemeClr val="bg1"/>
              </a:solidFill>
            </a:endParaRPr>
          </a:p>
          <a:p>
            <a:endParaRPr lang="fr-FR" sz="1200">
              <a:latin typeface="Montserrat"/>
            </a:endParaRPr>
          </a:p>
          <a:p>
            <a:r>
              <a:rPr lang="fr-FR" sz="1200">
                <a:solidFill>
                  <a:schemeClr val="bg1"/>
                </a:solidFill>
                <a:latin typeface="Montserrat"/>
              </a:rPr>
              <a:t>All content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presented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in French</a:t>
            </a:r>
            <a:endParaRPr lang="fr-FR" sz="1200">
              <a:solidFill>
                <a:schemeClr val="bg1"/>
              </a:solidFill>
            </a:endParaRPr>
          </a:p>
          <a:p>
            <a:endParaRPr lang="fr-FR" sz="1200">
              <a:solidFill>
                <a:schemeClr val="bg1"/>
              </a:solidFill>
              <a:latin typeface="Montserrat"/>
            </a:endParaRPr>
          </a:p>
          <a:p>
            <a:r>
              <a:rPr lang="fr-FR" sz="1200">
                <a:solidFill>
                  <a:schemeClr val="bg1"/>
                </a:solidFill>
                <a:latin typeface="Montserrat"/>
              </a:rPr>
              <a:t>Fast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loading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time,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lightweight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pages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with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optimized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CSS</a:t>
            </a:r>
            <a:endParaRPr lang="fr-FR" sz="1200">
              <a:solidFill>
                <a:schemeClr val="bg1"/>
              </a:solidFill>
            </a:endParaRPr>
          </a:p>
          <a:p>
            <a:endParaRPr lang="fr-FR" sz="1200">
              <a:latin typeface="Montserrat"/>
            </a:endParaRPr>
          </a:p>
          <a:p>
            <a:r>
              <a:rPr lang="fr-FR" sz="1200" err="1">
                <a:solidFill>
                  <a:schemeClr val="bg1"/>
                </a:solidFill>
                <a:latin typeface="Montserrat"/>
              </a:rPr>
              <a:t>Maintainable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structure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with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reusable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CSS classes and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clear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folder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hierarchy</a:t>
            </a:r>
            <a:endParaRPr lang="fr-FR" sz="120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52F82B-CD80-56D0-B8F6-57FBCE234985}"/>
              </a:ext>
            </a:extLst>
          </p:cNvPr>
          <p:cNvSpPr txBox="1"/>
          <p:nvPr/>
        </p:nvSpPr>
        <p:spPr>
          <a:xfrm>
            <a:off x="195271" y="3038994"/>
            <a:ext cx="5029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DEEE"/>
                </a:solidFill>
                <a:latin typeface="Montserrat ExtraBold"/>
              </a:rPr>
              <a:t>2-Tech Stack</a:t>
            </a:r>
            <a:endParaRPr lang="en-US" sz="2000">
              <a:latin typeface="Montserrat ExtraBo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5564B20-CA72-38EF-8793-7C966E0A7DFA}"/>
              </a:ext>
            </a:extLst>
          </p:cNvPr>
          <p:cNvSpPr txBox="1"/>
          <p:nvPr/>
        </p:nvSpPr>
        <p:spPr>
          <a:xfrm>
            <a:off x="45435" y="3618389"/>
            <a:ext cx="54610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solidFill>
                  <a:schemeClr val="bg1"/>
                </a:solidFill>
                <a:latin typeface="Montserrat"/>
              </a:rPr>
              <a:t>Frontend: HTML5, CSS3</a:t>
            </a:r>
            <a:endParaRPr lang="fr-FR" sz="1200">
              <a:solidFill>
                <a:schemeClr val="bg1"/>
              </a:solidFill>
            </a:endParaRPr>
          </a:p>
          <a:p>
            <a:endParaRPr lang="fr-FR" sz="1200">
              <a:solidFill>
                <a:schemeClr val="bg1"/>
              </a:solidFill>
              <a:latin typeface="Montserrat"/>
            </a:endParaRPr>
          </a:p>
          <a:p>
            <a:r>
              <a:rPr lang="fr-FR" sz="1200" err="1">
                <a:solidFill>
                  <a:schemeClr val="bg1"/>
                </a:solidFill>
                <a:latin typeface="Montserrat"/>
              </a:rPr>
              <a:t>BackEnd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: JavaScript, PHP</a:t>
            </a:r>
            <a:endParaRPr lang="fr-FR">
              <a:solidFill>
                <a:schemeClr val="bg1"/>
              </a:solidFill>
            </a:endParaRPr>
          </a:p>
          <a:p>
            <a:r>
              <a:rPr lang="fr-FR" sz="1200" err="1">
                <a:solidFill>
                  <a:schemeClr val="bg1"/>
                </a:solidFill>
                <a:latin typeface="Montserrat"/>
              </a:rPr>
              <a:t>Lightweight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and accessible via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any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modern browser</a:t>
            </a:r>
          </a:p>
          <a:p>
            <a:endParaRPr lang="fr-FR" sz="1200">
              <a:solidFill>
                <a:schemeClr val="bg1"/>
              </a:solidFill>
              <a:latin typeface="Montserrat"/>
              <a:cs typeface="Segoe U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9CACB3-9B40-B6C8-E339-1935EDF9A436}"/>
              </a:ext>
            </a:extLst>
          </p:cNvPr>
          <p:cNvSpPr txBox="1"/>
          <p:nvPr/>
        </p:nvSpPr>
        <p:spPr>
          <a:xfrm>
            <a:off x="5452533" y="-40217"/>
            <a:ext cx="35475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DEEE"/>
                </a:solidFill>
                <a:latin typeface="Montserrat ExtraBold"/>
              </a:rPr>
              <a:t>3-Main Pages</a:t>
            </a:r>
            <a:endParaRPr lang="fr-FR" sz="2000">
              <a:latin typeface="Montserrat ExtraBold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738F61-98A3-1E40-CE0F-EE13339E2A33}"/>
              </a:ext>
            </a:extLst>
          </p:cNvPr>
          <p:cNvSpPr txBox="1"/>
          <p:nvPr/>
        </p:nvSpPr>
        <p:spPr>
          <a:xfrm>
            <a:off x="5764865" y="403580"/>
            <a:ext cx="233783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Montserrat"/>
              </a:rPr>
              <a:t>Purely client-side architecture</a:t>
            </a:r>
            <a:endParaRPr lang="fr-FR" sz="1200">
              <a:solidFill>
                <a:schemeClr val="bg1"/>
              </a:solidFill>
            </a:endParaRP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  <a:p>
            <a:r>
              <a:rPr lang="en-US" sz="1200">
                <a:solidFill>
                  <a:schemeClr val="bg1"/>
                </a:solidFill>
                <a:latin typeface="Montserrat"/>
              </a:rPr>
              <a:t> </a:t>
            </a:r>
            <a:r>
              <a:rPr lang="en-US" sz="1200" err="1">
                <a:solidFill>
                  <a:schemeClr val="bg1"/>
                </a:solidFill>
                <a:latin typeface="Montserrat"/>
              </a:rPr>
              <a:t>HomePage</a:t>
            </a:r>
            <a:endParaRPr lang="en-US" sz="1200">
              <a:solidFill>
                <a:schemeClr val="bg1"/>
              </a:solidFill>
              <a:latin typeface="Montserrat"/>
            </a:endParaRPr>
          </a:p>
          <a:p>
            <a:r>
              <a:rPr lang="en-US" sz="1200">
                <a:solidFill>
                  <a:schemeClr val="bg1"/>
                </a:solidFill>
                <a:latin typeface="Montserrat"/>
              </a:rPr>
              <a:t>      - Services Section</a:t>
            </a:r>
          </a:p>
          <a:p>
            <a:r>
              <a:rPr lang="en-US" sz="1200">
                <a:solidFill>
                  <a:schemeClr val="bg1"/>
                </a:solidFill>
                <a:latin typeface="Montserrat"/>
              </a:rPr>
              <a:t>      - Project Section</a:t>
            </a:r>
          </a:p>
          <a:p>
            <a:r>
              <a:rPr lang="en-US" sz="1200">
                <a:solidFill>
                  <a:schemeClr val="bg1"/>
                </a:solidFill>
                <a:latin typeface="Montserrat"/>
              </a:rPr>
              <a:t>      - Video Section</a:t>
            </a:r>
          </a:p>
          <a:p>
            <a:r>
              <a:rPr lang="en-US" sz="1200">
                <a:solidFill>
                  <a:schemeClr val="bg1"/>
                </a:solidFill>
                <a:latin typeface="Montserrat"/>
              </a:rPr>
              <a:t>      - Contact Form</a:t>
            </a: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  <a:p>
            <a:r>
              <a:rPr lang="en-US" sz="1200">
                <a:solidFill>
                  <a:schemeClr val="bg1"/>
                </a:solidFill>
                <a:latin typeface="Montserrat"/>
              </a:rPr>
              <a:t>Legal Notice Page</a:t>
            </a: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  <a:p>
            <a:r>
              <a:rPr lang="en-US" sz="1200">
                <a:solidFill>
                  <a:schemeClr val="bg1"/>
                </a:solidFill>
                <a:latin typeface="Montserrat"/>
              </a:rPr>
              <a:t>Privacy Policy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6C5834-52EF-9FC3-25DC-4C657DDF8368}"/>
              </a:ext>
            </a:extLst>
          </p:cNvPr>
          <p:cNvSpPr txBox="1"/>
          <p:nvPr/>
        </p:nvSpPr>
        <p:spPr>
          <a:xfrm>
            <a:off x="5387917" y="2853270"/>
            <a:ext cx="36669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DEEE"/>
                </a:solidFill>
                <a:latin typeface="Montserrat ExtraBold"/>
              </a:rPr>
              <a:t>4-Design Choices and UI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AF86CB0-FC26-BA17-686F-5EEB2F8931CF}"/>
              </a:ext>
            </a:extLst>
          </p:cNvPr>
          <p:cNvSpPr txBox="1"/>
          <p:nvPr/>
        </p:nvSpPr>
        <p:spPr>
          <a:xfrm>
            <a:off x="5621850" y="3306205"/>
            <a:ext cx="2743200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Montserrat"/>
              </a:rPr>
              <a:t>Fully responsive layout (mobile &amp; desktop)</a:t>
            </a:r>
            <a:endParaRPr lang="fr-FR">
              <a:solidFill>
                <a:schemeClr val="bg1"/>
              </a:solidFill>
              <a:latin typeface="Montserrat"/>
            </a:endParaRP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  <a:p>
            <a:r>
              <a:rPr lang="en-US" sz="1100">
                <a:solidFill>
                  <a:schemeClr val="bg1"/>
                </a:solidFill>
                <a:latin typeface="Montserrat"/>
              </a:rPr>
              <a:t>Clear and simple navigation</a:t>
            </a: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  <a:p>
            <a:r>
              <a:rPr lang="en-US" sz="1100">
                <a:solidFill>
                  <a:schemeClr val="bg1"/>
                </a:solidFill>
                <a:latin typeface="Montserrat"/>
              </a:rPr>
              <a:t>Consistent structure (header, content, footer)</a:t>
            </a: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  <a:p>
            <a:r>
              <a:rPr lang="en-US" sz="1100">
                <a:solidFill>
                  <a:schemeClr val="bg1"/>
                </a:solidFill>
                <a:latin typeface="Montserrat"/>
              </a:rPr>
              <a:t>Clarity, speed, and ease of access to key information.</a:t>
            </a:r>
            <a:endParaRPr lang="fr-FR" sz="1100">
              <a:solidFill>
                <a:schemeClr val="bg1"/>
              </a:solidFill>
              <a:latin typeface="Montserrat"/>
            </a:endParaRP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456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72378136-734A-FDB3-DCCB-E44E8E145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D68FFFDF-42E5-443C-A642-30BC4710FF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5532" y="2579117"/>
            <a:ext cx="6128090" cy="1676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sz="3200" b="1" err="1"/>
              <a:t>Implementation</a:t>
            </a:r>
            <a:r>
              <a:rPr lang="fr-FR" sz="3200" b="1"/>
              <a:t> </a:t>
            </a:r>
            <a:br>
              <a:rPr lang="fr-FR" sz="3200" b="1"/>
            </a:br>
            <a:r>
              <a:rPr lang="fr-FR" sz="3200" b="1"/>
              <a:t>Phase</a:t>
            </a:r>
            <a:endParaRPr lang="fr-FR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ABC5EB29-C0D7-2A0D-E624-CA7215E8FD1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9C3C72BC-199B-3FF7-917E-8700BE34D982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2939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6C089E6-AA8D-1072-4529-9CD868282FF2}"/>
              </a:ext>
            </a:extLst>
          </p:cNvPr>
          <p:cNvSpPr txBox="1"/>
          <p:nvPr/>
        </p:nvSpPr>
        <p:spPr>
          <a:xfrm>
            <a:off x="165100" y="78317"/>
            <a:ext cx="3035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DEEE"/>
                </a:solidFill>
                <a:latin typeface="Montserrat ExtraBold"/>
              </a:rPr>
              <a:t>1-Development tools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DD86CAE-7CDE-D58D-E9DE-50DA5D28409E}"/>
              </a:ext>
            </a:extLst>
          </p:cNvPr>
          <p:cNvSpPr txBox="1"/>
          <p:nvPr/>
        </p:nvSpPr>
        <p:spPr>
          <a:xfrm>
            <a:off x="5532967" y="54590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DEEE"/>
                </a:solidFill>
                <a:latin typeface="Montserrat ExtraBold"/>
              </a:rPr>
              <a:t>4-Code Structure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C2FE79-5072-AA5B-E88D-CC652A2E40E3}"/>
              </a:ext>
            </a:extLst>
          </p:cNvPr>
          <p:cNvSpPr txBox="1"/>
          <p:nvPr/>
        </p:nvSpPr>
        <p:spPr>
          <a:xfrm>
            <a:off x="165100" y="98164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DEEE"/>
                </a:solidFill>
                <a:latin typeface="Montserrat ExtraBold"/>
              </a:rPr>
              <a:t>2-Approach</a:t>
            </a:r>
            <a:endParaRPr lang="fr-FR" sz="2000">
              <a:latin typeface="Montserrat ExtraBold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1D4F27E-6CD8-06AD-20DE-098D93581115}"/>
              </a:ext>
            </a:extLst>
          </p:cNvPr>
          <p:cNvSpPr txBox="1"/>
          <p:nvPr/>
        </p:nvSpPr>
        <p:spPr>
          <a:xfrm>
            <a:off x="311404" y="481161"/>
            <a:ext cx="32748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Montserrat"/>
              </a:rPr>
              <a:t>VS Code exclusively, and then GitHub for version control</a:t>
            </a:r>
            <a:endParaRPr lang="fr-FR" sz="1200">
              <a:solidFill>
                <a:schemeClr val="bg1"/>
              </a:solidFill>
              <a:latin typeface="Montserrat"/>
            </a:endParaRP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E9ACA54-0D25-071E-F8A8-88092772BAE6}"/>
              </a:ext>
            </a:extLst>
          </p:cNvPr>
          <p:cNvSpPr txBox="1"/>
          <p:nvPr/>
        </p:nvSpPr>
        <p:spPr>
          <a:xfrm>
            <a:off x="311298" y="1504163"/>
            <a:ext cx="456131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200">
                <a:solidFill>
                  <a:schemeClr val="bg1"/>
                </a:solidFill>
                <a:latin typeface="Montserrat"/>
              </a:rPr>
              <a:t>Started with basic HTML structure for each page.</a:t>
            </a:r>
            <a:endParaRPr lang="fr-FR" sz="1200">
              <a:solidFill>
                <a:schemeClr val="bg1"/>
              </a:solidFill>
              <a:latin typeface="Montserrat"/>
            </a:endParaRPr>
          </a:p>
          <a:p>
            <a:pPr lvl="1"/>
            <a:endParaRPr lang="en-US" sz="1200">
              <a:solidFill>
                <a:schemeClr val="bg1"/>
              </a:solidFill>
              <a:latin typeface="Montserrat"/>
            </a:endParaRPr>
          </a:p>
          <a:p>
            <a:pPr lvl="1"/>
            <a:r>
              <a:rPr lang="en-US" sz="1200">
                <a:solidFill>
                  <a:schemeClr val="bg1"/>
                </a:solidFill>
                <a:latin typeface="Montserrat"/>
              </a:rPr>
              <a:t>Applied consistent CSS styling across all pages.</a:t>
            </a:r>
          </a:p>
          <a:p>
            <a:pPr lvl="1"/>
            <a:endParaRPr lang="en-US" sz="1200">
              <a:solidFill>
                <a:schemeClr val="bg1"/>
              </a:solidFill>
              <a:latin typeface="Montserrat"/>
            </a:endParaRPr>
          </a:p>
          <a:p>
            <a:pPr lvl="1"/>
            <a:r>
              <a:rPr lang="en-US" sz="1200">
                <a:solidFill>
                  <a:schemeClr val="bg1"/>
                </a:solidFill>
                <a:latin typeface="Montserrat"/>
              </a:rPr>
              <a:t>Ensured responsive layout using media queries / framework.</a:t>
            </a: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EF0CF8-F3A2-46F3-2459-9D9B936795A9}"/>
              </a:ext>
            </a:extLst>
          </p:cNvPr>
          <p:cNvSpPr txBox="1"/>
          <p:nvPr/>
        </p:nvSpPr>
        <p:spPr>
          <a:xfrm>
            <a:off x="5532967" y="1203645"/>
            <a:ext cx="321733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Montserrat"/>
              </a:rPr>
              <a:t>Clear folder hierarchy: all pages together and /images, </a:t>
            </a:r>
            <a:endParaRPr lang="fr-FR">
              <a:solidFill>
                <a:schemeClr val="bg1"/>
              </a:solidFill>
            </a:endParaRP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  <a:p>
            <a:r>
              <a:rPr lang="en-US" sz="1100">
                <a:solidFill>
                  <a:schemeClr val="bg1"/>
                </a:solidFill>
                <a:latin typeface="Montserrat"/>
              </a:rPr>
              <a:t>Reusable components (e.g., header/footer)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7EF94-0E14-B008-D25D-C78BCD80210D}"/>
              </a:ext>
            </a:extLst>
          </p:cNvPr>
          <p:cNvSpPr/>
          <p:nvPr/>
        </p:nvSpPr>
        <p:spPr>
          <a:xfrm>
            <a:off x="1046" y="2779989"/>
            <a:ext cx="9146022" cy="2365416"/>
          </a:xfrm>
          <a:prstGeom prst="rect">
            <a:avLst/>
          </a:prstGeom>
          <a:solidFill>
            <a:srgbClr val="0123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5971A0-75FE-2E2B-5EA8-55F5609C34F5}"/>
              </a:ext>
            </a:extLst>
          </p:cNvPr>
          <p:cNvSpPr txBox="1"/>
          <p:nvPr/>
        </p:nvSpPr>
        <p:spPr>
          <a:xfrm>
            <a:off x="5459867" y="3138073"/>
            <a:ext cx="3691466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100">
                <a:solidFill>
                  <a:schemeClr val="bg1"/>
                </a:solidFill>
                <a:latin typeface="Montserrat"/>
              </a:rPr>
              <a:t>Tasks split between team members (HTML structure, styling, content insertion)</a:t>
            </a:r>
            <a:endParaRPr lang="fr-FR"/>
          </a:p>
          <a:p>
            <a:pPr lvl="1"/>
            <a:endParaRPr lang="en-US" sz="1100">
              <a:solidFill>
                <a:schemeClr val="bg1"/>
              </a:solidFill>
              <a:latin typeface="Montserrat"/>
            </a:endParaRPr>
          </a:p>
          <a:p>
            <a:pPr lvl="1"/>
            <a:r>
              <a:rPr lang="en-US" sz="1100">
                <a:solidFill>
                  <a:schemeClr val="bg1"/>
                </a:solidFill>
                <a:latin typeface="Montserrat"/>
              </a:rPr>
              <a:t>Pushed updates regularly on GitHub for tracking and feedback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D0FB75-44F0-5E29-BF9A-86B9AF84CEE2}"/>
              </a:ext>
            </a:extLst>
          </p:cNvPr>
          <p:cNvSpPr txBox="1"/>
          <p:nvPr/>
        </p:nvSpPr>
        <p:spPr>
          <a:xfrm>
            <a:off x="165739" y="3660701"/>
            <a:ext cx="48852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200">
                <a:solidFill>
                  <a:schemeClr val="bg1"/>
                </a:solidFill>
                <a:latin typeface="Montserrat"/>
              </a:rPr>
              <a:t>Used placeholders for trainings, projects, and videos (waiting on final client data).</a:t>
            </a:r>
            <a:endParaRPr lang="fr-FR" sz="1200">
              <a:solidFill>
                <a:schemeClr val="bg1"/>
              </a:solidFill>
              <a:latin typeface="Montserrat"/>
            </a:endParaRPr>
          </a:p>
          <a:p>
            <a:pPr lvl="1"/>
            <a:endParaRPr lang="en-US" sz="1200">
              <a:solidFill>
                <a:schemeClr val="bg1"/>
              </a:solidFill>
              <a:latin typeface="Montserrat"/>
            </a:endParaRPr>
          </a:p>
          <a:p>
            <a:pPr lvl="1"/>
            <a:r>
              <a:rPr lang="en-US" sz="1200">
                <a:solidFill>
                  <a:schemeClr val="bg1"/>
                </a:solidFill>
                <a:latin typeface="Montserrat"/>
              </a:rPr>
              <a:t>Embedded contact details and company info as provided.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0637B6-2901-ACD7-D143-B685B68CD0DB}"/>
              </a:ext>
            </a:extLst>
          </p:cNvPr>
          <p:cNvSpPr txBox="1"/>
          <p:nvPr/>
        </p:nvSpPr>
        <p:spPr>
          <a:xfrm>
            <a:off x="165740" y="3037317"/>
            <a:ext cx="31919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DEEE"/>
                </a:solidFill>
                <a:latin typeface="Montserrat ExtraBold"/>
              </a:rPr>
              <a:t>3-Content Integration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2541AF-75E9-4AFB-B521-E302647201BD}"/>
              </a:ext>
            </a:extLst>
          </p:cNvPr>
          <p:cNvSpPr txBox="1"/>
          <p:nvPr/>
        </p:nvSpPr>
        <p:spPr>
          <a:xfrm>
            <a:off x="5532967" y="257474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DEEE"/>
                </a:solidFill>
                <a:latin typeface="Montserrat ExtraBold"/>
              </a:rPr>
              <a:t>5-Collaboration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012AA1B8-1D8D-DF7F-8D41-A9458A95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BF9C8ADF-C231-F2E2-2E70-65F076A0D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7399" y="2541017"/>
            <a:ext cx="6128090" cy="1676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sz="3200" b="1" err="1"/>
              <a:t>Testing</a:t>
            </a:r>
            <a:r>
              <a:rPr lang="fr-FR" sz="3200" b="1"/>
              <a:t> </a:t>
            </a:r>
            <a:br>
              <a:rPr lang="fr-FR" sz="3200" b="1"/>
            </a:br>
            <a:r>
              <a:rPr lang="fr-FR" sz="3200" b="1" err="1"/>
              <a:t>Strategy</a:t>
            </a:r>
            <a:endParaRPr lang="fr-FR" err="1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DEACE9C8-401A-4C82-D54A-F269F19E3E3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028A47E7-A78D-116A-D346-DDCFB31D875C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2075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2514" y="178732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1852" y="257051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SDLC</a:t>
            </a:r>
            <a:endParaRPr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47" y="277320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/>
              <a:t>Gathering</a:t>
            </a:r>
            <a:r>
              <a:rPr lang="fr-FR" b="1"/>
              <a:t> &amp; </a:t>
            </a:r>
            <a:r>
              <a:rPr lang="fr-FR" b="1" err="1"/>
              <a:t>Analysis</a:t>
            </a:r>
            <a:endParaRPr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73665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 </a:t>
            </a:r>
            <a:r>
              <a:rPr lang="fr-FR" b="1" err="1"/>
              <a:t>Overview</a:t>
            </a:r>
            <a:r>
              <a:rPr lang="fr-FR" b="1"/>
              <a:t> and Motivation</a:t>
            </a:r>
            <a:endParaRPr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9209" y="1788042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47" y="176427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77414" y="245249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397" y="244582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47" y="241509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85;p40">
            <a:extLst>
              <a:ext uri="{FF2B5EF4-FFF2-40B4-BE49-F238E27FC236}">
                <a16:creationId xmlns:a16="http://schemas.microsoft.com/office/drawing/2014/main" id="{B992BF87-F01E-1A09-21B9-AED03CE807D5}"/>
              </a:ext>
            </a:extLst>
          </p:cNvPr>
          <p:cNvSpPr txBox="1">
            <a:spLocks/>
          </p:cNvSpPr>
          <p:nvPr/>
        </p:nvSpPr>
        <p:spPr>
          <a:xfrm>
            <a:off x="2559193" y="723359"/>
            <a:ext cx="4427083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Lem-</a:t>
            </a:r>
            <a:r>
              <a:rPr lang="en" err="1"/>
              <a:t>Cloudtech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1" grpId="0"/>
      <p:bldP spid="18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/>
          <p:nvPr/>
        </p:nvSpPr>
        <p:spPr>
          <a:xfrm>
            <a:off x="5139963" y="262450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51"/>
          <p:cNvSpPr/>
          <p:nvPr/>
        </p:nvSpPr>
        <p:spPr>
          <a:xfrm>
            <a:off x="373230" y="300696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</a:endParaRPr>
          </a:p>
        </p:txBody>
      </p:sp>
      <p:grpSp>
        <p:nvGrpSpPr>
          <p:cNvPr id="345" name="Google Shape;345;p51"/>
          <p:cNvGrpSpPr/>
          <p:nvPr/>
        </p:nvGrpSpPr>
        <p:grpSpPr>
          <a:xfrm>
            <a:off x="5280053" y="435209"/>
            <a:ext cx="449122" cy="383741"/>
            <a:chOff x="866243" y="2291587"/>
            <a:chExt cx="415546" cy="355053"/>
          </a:xfrm>
        </p:grpSpPr>
        <p:sp>
          <p:nvSpPr>
            <p:cNvPr id="346" name="Google Shape;346;p51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1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1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1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1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51"/>
          <p:cNvGrpSpPr/>
          <p:nvPr/>
        </p:nvGrpSpPr>
        <p:grpSpPr>
          <a:xfrm>
            <a:off x="527636" y="473470"/>
            <a:ext cx="420458" cy="383731"/>
            <a:chOff x="1958520" y="2302574"/>
            <a:chExt cx="359213" cy="327807"/>
          </a:xfrm>
        </p:grpSpPr>
        <p:sp>
          <p:nvSpPr>
            <p:cNvPr id="352" name="Google Shape;352;p5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013;p58">
            <a:extLst>
              <a:ext uri="{FF2B5EF4-FFF2-40B4-BE49-F238E27FC236}">
                <a16:creationId xmlns:a16="http://schemas.microsoft.com/office/drawing/2014/main" id="{D47043BF-0C50-B488-2938-85D780361CF5}"/>
              </a:ext>
            </a:extLst>
          </p:cNvPr>
          <p:cNvSpPr/>
          <p:nvPr/>
        </p:nvSpPr>
        <p:spPr>
          <a:xfrm>
            <a:off x="5128716" y="2658725"/>
            <a:ext cx="745401" cy="7242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2024;p58">
            <a:extLst>
              <a:ext uri="{FF2B5EF4-FFF2-40B4-BE49-F238E27FC236}">
                <a16:creationId xmlns:a16="http://schemas.microsoft.com/office/drawing/2014/main" id="{5667C33E-5EE7-2020-FF8F-36A0213C8A93}"/>
              </a:ext>
            </a:extLst>
          </p:cNvPr>
          <p:cNvGrpSpPr/>
          <p:nvPr/>
        </p:nvGrpSpPr>
        <p:grpSpPr>
          <a:xfrm>
            <a:off x="5329576" y="2802557"/>
            <a:ext cx="352167" cy="364625"/>
            <a:chOff x="4149138" y="4121151"/>
            <a:chExt cx="344065" cy="368644"/>
          </a:xfrm>
        </p:grpSpPr>
        <p:sp>
          <p:nvSpPr>
            <p:cNvPr id="5" name="Google Shape;2025;p58">
              <a:extLst>
                <a:ext uri="{FF2B5EF4-FFF2-40B4-BE49-F238E27FC236}">
                  <a16:creationId xmlns:a16="http://schemas.microsoft.com/office/drawing/2014/main" id="{7E601280-D228-BF11-B683-7F83734146D7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26;p58">
              <a:extLst>
                <a:ext uri="{FF2B5EF4-FFF2-40B4-BE49-F238E27FC236}">
                  <a16:creationId xmlns:a16="http://schemas.microsoft.com/office/drawing/2014/main" id="{64E30E7F-55F2-937C-C51C-C5854E4F38E2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27;p58">
              <a:extLst>
                <a:ext uri="{FF2B5EF4-FFF2-40B4-BE49-F238E27FC236}">
                  <a16:creationId xmlns:a16="http://schemas.microsoft.com/office/drawing/2014/main" id="{E30A76EE-6B66-1DBC-8DD9-D177FCA60978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28;p58">
              <a:extLst>
                <a:ext uri="{FF2B5EF4-FFF2-40B4-BE49-F238E27FC236}">
                  <a16:creationId xmlns:a16="http://schemas.microsoft.com/office/drawing/2014/main" id="{B61C82C8-6268-05DF-F26C-8836CEEFDE36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29;p58">
              <a:extLst>
                <a:ext uri="{FF2B5EF4-FFF2-40B4-BE49-F238E27FC236}">
                  <a16:creationId xmlns:a16="http://schemas.microsoft.com/office/drawing/2014/main" id="{729DFC0E-F9E6-7B3E-2F22-A1095CC5CE2B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30;p58">
              <a:extLst>
                <a:ext uri="{FF2B5EF4-FFF2-40B4-BE49-F238E27FC236}">
                  <a16:creationId xmlns:a16="http://schemas.microsoft.com/office/drawing/2014/main" id="{197ED66E-83EC-1335-44B4-F6B3D99A03F1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31;p58">
              <a:extLst>
                <a:ext uri="{FF2B5EF4-FFF2-40B4-BE49-F238E27FC236}">
                  <a16:creationId xmlns:a16="http://schemas.microsoft.com/office/drawing/2014/main" id="{1E1096E4-1DC5-625F-0CBA-B8E585EB3DBB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2;p58">
              <a:extLst>
                <a:ext uri="{FF2B5EF4-FFF2-40B4-BE49-F238E27FC236}">
                  <a16:creationId xmlns:a16="http://schemas.microsoft.com/office/drawing/2014/main" id="{2C171D3E-A490-E03C-21B5-935ADEF45CF9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3;p58">
              <a:extLst>
                <a:ext uri="{FF2B5EF4-FFF2-40B4-BE49-F238E27FC236}">
                  <a16:creationId xmlns:a16="http://schemas.microsoft.com/office/drawing/2014/main" id="{9EC9088D-5EA8-0032-E62D-68723437A824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34;p58">
              <a:extLst>
                <a:ext uri="{FF2B5EF4-FFF2-40B4-BE49-F238E27FC236}">
                  <a16:creationId xmlns:a16="http://schemas.microsoft.com/office/drawing/2014/main" id="{588B4967-D16A-26D0-0FA0-977C9088A516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35;p58">
              <a:extLst>
                <a:ext uri="{FF2B5EF4-FFF2-40B4-BE49-F238E27FC236}">
                  <a16:creationId xmlns:a16="http://schemas.microsoft.com/office/drawing/2014/main" id="{FC2DCDD2-EA55-1A50-494B-927EE179E2B9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6;p58">
              <a:extLst>
                <a:ext uri="{FF2B5EF4-FFF2-40B4-BE49-F238E27FC236}">
                  <a16:creationId xmlns:a16="http://schemas.microsoft.com/office/drawing/2014/main" id="{7B1886B5-0023-AB12-7107-5C6CB3A6895B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015;p58">
            <a:extLst>
              <a:ext uri="{FF2B5EF4-FFF2-40B4-BE49-F238E27FC236}">
                <a16:creationId xmlns:a16="http://schemas.microsoft.com/office/drawing/2014/main" id="{70A04F7A-020E-957D-CC01-7F9E38C4D181}"/>
              </a:ext>
            </a:extLst>
          </p:cNvPr>
          <p:cNvSpPr/>
          <p:nvPr/>
        </p:nvSpPr>
        <p:spPr>
          <a:xfrm>
            <a:off x="374272" y="2713759"/>
            <a:ext cx="715767" cy="70729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17;p58">
            <a:extLst>
              <a:ext uri="{FF2B5EF4-FFF2-40B4-BE49-F238E27FC236}">
                <a16:creationId xmlns:a16="http://schemas.microsoft.com/office/drawing/2014/main" id="{32BC5D1C-CF6D-F400-B141-82924473DC0D}"/>
              </a:ext>
            </a:extLst>
          </p:cNvPr>
          <p:cNvSpPr/>
          <p:nvPr/>
        </p:nvSpPr>
        <p:spPr>
          <a:xfrm>
            <a:off x="528869" y="2788144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2757C41-E0DD-ADBC-EC5E-31232B35047E}"/>
              </a:ext>
            </a:extLst>
          </p:cNvPr>
          <p:cNvSpPr txBox="1"/>
          <p:nvPr/>
        </p:nvSpPr>
        <p:spPr>
          <a:xfrm>
            <a:off x="372533" y="1128184"/>
            <a:ext cx="320886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chemeClr val="bg1"/>
                </a:solidFill>
                <a:latin typeface="Montserrat"/>
              </a:rPr>
              <a:t>Manual Testing</a:t>
            </a:r>
            <a:r>
              <a:rPr lang="en-US" sz="1100">
                <a:solidFill>
                  <a:schemeClr val="bg1"/>
                </a:solidFill>
                <a:latin typeface="Montserrat"/>
              </a:rPr>
              <a:t> on different devices (desktop, tablet, mobile)</a:t>
            </a:r>
            <a:endParaRPr lang="fr-FR" sz="1100">
              <a:solidFill>
                <a:schemeClr val="bg1"/>
              </a:solidFill>
              <a:latin typeface="Montserrat"/>
            </a:endParaRP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  <a:p>
            <a:r>
              <a:rPr lang="en-US" sz="1100" b="1">
                <a:solidFill>
                  <a:schemeClr val="bg1"/>
                </a:solidFill>
                <a:latin typeface="Montserrat"/>
              </a:rPr>
              <a:t>Browser Compatibility</a:t>
            </a:r>
            <a:r>
              <a:rPr lang="en-US" sz="1100">
                <a:solidFill>
                  <a:schemeClr val="bg1"/>
                </a:solidFill>
                <a:latin typeface="Montserrat"/>
              </a:rPr>
              <a:t>: Tested on Chrome, Firefox, Edge</a:t>
            </a: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  <a:p>
            <a:r>
              <a:rPr lang="en-US" sz="1100" b="1">
                <a:solidFill>
                  <a:schemeClr val="bg1"/>
                </a:solidFill>
                <a:latin typeface="Montserrat"/>
              </a:rPr>
              <a:t>Responsiveness</a:t>
            </a:r>
            <a:r>
              <a:rPr lang="en-US" sz="1100">
                <a:solidFill>
                  <a:schemeClr val="bg1"/>
                </a:solidFill>
                <a:latin typeface="Montserrat"/>
              </a:rPr>
              <a:t>: Verified using dev tools (responsive view)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F70712E-0745-A15C-BE39-CD6B7A12F375}"/>
              </a:ext>
            </a:extLst>
          </p:cNvPr>
          <p:cNvSpPr txBox="1"/>
          <p:nvPr/>
        </p:nvSpPr>
        <p:spPr>
          <a:xfrm>
            <a:off x="1189566" y="4296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22DEEE"/>
                </a:solidFill>
                <a:latin typeface="Montserrat ExtraBold"/>
              </a:rPr>
              <a:t>Type of Testing</a:t>
            </a:r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A5D0A5-59E8-1180-FCA9-D66D2CAA4C27}"/>
              </a:ext>
            </a:extLst>
          </p:cNvPr>
          <p:cNvSpPr txBox="1"/>
          <p:nvPr/>
        </p:nvSpPr>
        <p:spPr>
          <a:xfrm>
            <a:off x="5952067" y="43391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22DEEE"/>
                </a:solidFill>
                <a:latin typeface="Montserrat ExtraBold"/>
              </a:rPr>
              <a:t>Tools Used</a:t>
            </a:r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3DDA120-E807-3814-AD10-EED1B993A269}"/>
              </a:ext>
            </a:extLst>
          </p:cNvPr>
          <p:cNvSpPr txBox="1"/>
          <p:nvPr/>
        </p:nvSpPr>
        <p:spPr>
          <a:xfrm>
            <a:off x="1100667" y="2855383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22DEEE"/>
                </a:solidFill>
                <a:latin typeface="Montserrat ExtraBold"/>
              </a:rPr>
              <a:t>Focus Areas</a:t>
            </a:r>
            <a:endParaRPr lang="fr-FR" sz="2400">
              <a:latin typeface="Montserrat ExtraBold"/>
            </a:endParaRPr>
          </a:p>
          <a:p>
            <a:endParaRPr lang="fr-FR" sz="2400">
              <a:latin typeface="Montserrat ExtraBold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CABE1EF-89CC-E248-6E0F-5BDF33B890AE}"/>
              </a:ext>
            </a:extLst>
          </p:cNvPr>
          <p:cNvSpPr txBox="1"/>
          <p:nvPr/>
        </p:nvSpPr>
        <p:spPr>
          <a:xfrm>
            <a:off x="5952067" y="28045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22DEEE"/>
                </a:solidFill>
                <a:latin typeface="Montserrat ExtraBold"/>
              </a:rPr>
              <a:t>Issues Fixed</a:t>
            </a:r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8B29076-AEA9-1DC1-22A7-5250AC81F9CF}"/>
              </a:ext>
            </a:extLst>
          </p:cNvPr>
          <p:cNvSpPr txBox="1"/>
          <p:nvPr/>
        </p:nvSpPr>
        <p:spPr>
          <a:xfrm>
            <a:off x="372534" y="3562351"/>
            <a:ext cx="2743200" cy="1277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Montserrat"/>
              </a:rPr>
              <a:t>Page navigation and links</a:t>
            </a:r>
            <a:endParaRPr lang="fr-FR" sz="1100">
              <a:solidFill>
                <a:schemeClr val="bg1"/>
              </a:solidFill>
              <a:latin typeface="Montserrat"/>
            </a:endParaRP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  <a:p>
            <a:r>
              <a:rPr lang="en-US" sz="1100">
                <a:solidFill>
                  <a:schemeClr val="bg1"/>
                </a:solidFill>
                <a:latin typeface="Montserrat"/>
              </a:rPr>
              <a:t>Layout consistency across pages</a:t>
            </a: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  <a:p>
            <a:r>
              <a:rPr lang="en-US" sz="1100">
                <a:solidFill>
                  <a:schemeClr val="bg1"/>
                </a:solidFill>
                <a:latin typeface="Montserrat"/>
              </a:rPr>
              <a:t>Text readability and alignment</a:t>
            </a: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  <a:p>
            <a:r>
              <a:rPr lang="en-US" sz="1100">
                <a:solidFill>
                  <a:schemeClr val="bg1"/>
                </a:solidFill>
                <a:latin typeface="Montserrat"/>
              </a:rPr>
              <a:t>Video embedding functionality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1AAB41C-21B4-C84D-9EFB-F595E24C0796}"/>
              </a:ext>
            </a:extLst>
          </p:cNvPr>
          <p:cNvSpPr txBox="1"/>
          <p:nvPr/>
        </p:nvSpPr>
        <p:spPr>
          <a:xfrm>
            <a:off x="5278967" y="1284817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100">
                <a:solidFill>
                  <a:schemeClr val="bg1"/>
                </a:solidFill>
                <a:latin typeface="Montserrat"/>
              </a:rPr>
              <a:t>Browser </a:t>
            </a:r>
            <a:r>
              <a:rPr lang="en-US" sz="1100" err="1">
                <a:solidFill>
                  <a:schemeClr val="bg1"/>
                </a:solidFill>
                <a:latin typeface="Montserrat"/>
              </a:rPr>
              <a:t>DevTools</a:t>
            </a:r>
            <a:endParaRPr lang="en-US" sz="1100">
              <a:solidFill>
                <a:schemeClr val="bg1"/>
              </a:solidFill>
              <a:latin typeface="Montserrat"/>
            </a:endParaRPr>
          </a:p>
          <a:p>
            <a:pPr lvl="1"/>
            <a:endParaRPr lang="en-US" sz="1100">
              <a:solidFill>
                <a:schemeClr val="bg1"/>
              </a:solidFill>
              <a:latin typeface="Montserrat"/>
            </a:endParaRPr>
          </a:p>
          <a:p>
            <a:pPr lvl="1"/>
            <a:r>
              <a:rPr lang="en-US" sz="1100">
                <a:solidFill>
                  <a:schemeClr val="bg1"/>
                </a:solidFill>
                <a:latin typeface="Montserrat"/>
              </a:rPr>
              <a:t>Mobile device previews</a:t>
            </a: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D7B3B3B-D1D8-B163-A585-6C25A42FE8B9}"/>
              </a:ext>
            </a:extLst>
          </p:cNvPr>
          <p:cNvSpPr txBox="1"/>
          <p:nvPr/>
        </p:nvSpPr>
        <p:spPr>
          <a:xfrm>
            <a:off x="5329767" y="3562350"/>
            <a:ext cx="274320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Montserrat"/>
              </a:rPr>
              <a:t>Margin/padding adjustments</a:t>
            </a:r>
            <a:endParaRPr lang="fr-FR" sz="1100">
              <a:solidFill>
                <a:schemeClr val="bg1"/>
              </a:solidFill>
              <a:latin typeface="Montserrat"/>
            </a:endParaRPr>
          </a:p>
          <a:p>
            <a:endParaRPr lang="en-US" sz="1100">
              <a:solidFill>
                <a:schemeClr val="bg1"/>
              </a:solidFill>
              <a:latin typeface="Montserrat"/>
            </a:endParaRPr>
          </a:p>
          <a:p>
            <a:r>
              <a:rPr lang="en-US" sz="1100">
                <a:solidFill>
                  <a:schemeClr val="bg1"/>
                </a:solidFill>
                <a:latin typeface="Montserrat"/>
              </a:rPr>
              <a:t>Image scaling on smaller screens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2" grpId="0"/>
      <p:bldP spid="3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6D4343E1-7188-4B92-F4ED-0E8A567E0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1A56287F-BEC6-CF05-89B9-BCEB4D80D0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6366" y="3019384"/>
            <a:ext cx="5522724" cy="1464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sz="3200" b="1"/>
              <a:t>Test </a:t>
            </a:r>
            <a:r>
              <a:rPr lang="fr-FR" sz="3200" b="1" err="1"/>
              <a:t>Results</a:t>
            </a:r>
            <a:r>
              <a:rPr lang="fr-FR" sz="3200" b="1"/>
              <a:t> </a:t>
            </a:r>
            <a:br>
              <a:rPr lang="fr-FR" sz="3200" b="1"/>
            </a:br>
            <a:r>
              <a:rPr lang="fr-FR" sz="3200" b="1"/>
              <a:t>and </a:t>
            </a:r>
            <a:br>
              <a:rPr lang="fr-FR" sz="3200" b="1"/>
            </a:br>
            <a:r>
              <a:rPr lang="fr-FR" sz="3200" b="1"/>
              <a:t>Validation</a:t>
            </a:r>
            <a:endParaRPr lang="fr-FR" err="1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6678F64F-587D-9AA8-368B-15C28E91DCD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B7FF3D2A-83A3-B253-24EB-DA3ACF6C19D3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075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DB7F43F5-10C1-EF3E-E0FE-720C3D69E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13;p58">
            <a:extLst>
              <a:ext uri="{FF2B5EF4-FFF2-40B4-BE49-F238E27FC236}">
                <a16:creationId xmlns:a16="http://schemas.microsoft.com/office/drawing/2014/main" id="{DAE7B88B-D21C-340D-0C1E-1B45D275BEDF}"/>
              </a:ext>
            </a:extLst>
          </p:cNvPr>
          <p:cNvSpPr/>
          <p:nvPr/>
        </p:nvSpPr>
        <p:spPr>
          <a:xfrm>
            <a:off x="1148450" y="925107"/>
            <a:ext cx="745401" cy="7242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024;p58">
            <a:extLst>
              <a:ext uri="{FF2B5EF4-FFF2-40B4-BE49-F238E27FC236}">
                <a16:creationId xmlns:a16="http://schemas.microsoft.com/office/drawing/2014/main" id="{65039CDD-F3FB-F563-A4C8-1AC3346BB5CA}"/>
              </a:ext>
            </a:extLst>
          </p:cNvPr>
          <p:cNvGrpSpPr/>
          <p:nvPr/>
        </p:nvGrpSpPr>
        <p:grpSpPr>
          <a:xfrm>
            <a:off x="1340781" y="1120119"/>
            <a:ext cx="352168" cy="364625"/>
            <a:chOff x="4149138" y="4121151"/>
            <a:chExt cx="344065" cy="368644"/>
          </a:xfrm>
        </p:grpSpPr>
        <p:sp>
          <p:nvSpPr>
            <p:cNvPr id="11" name="Google Shape;2025;p58">
              <a:extLst>
                <a:ext uri="{FF2B5EF4-FFF2-40B4-BE49-F238E27FC236}">
                  <a16:creationId xmlns:a16="http://schemas.microsoft.com/office/drawing/2014/main" id="{3EAD4250-5E8C-941D-A3FF-CEE832E629F4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6;p58">
              <a:extLst>
                <a:ext uri="{FF2B5EF4-FFF2-40B4-BE49-F238E27FC236}">
                  <a16:creationId xmlns:a16="http://schemas.microsoft.com/office/drawing/2014/main" id="{F516CB64-226E-44E8-9D1D-8A7EF26A6112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27;p58">
              <a:extLst>
                <a:ext uri="{FF2B5EF4-FFF2-40B4-BE49-F238E27FC236}">
                  <a16:creationId xmlns:a16="http://schemas.microsoft.com/office/drawing/2014/main" id="{8732E8BC-1B1F-EEA5-1885-46710A9EC66F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28;p58">
              <a:extLst>
                <a:ext uri="{FF2B5EF4-FFF2-40B4-BE49-F238E27FC236}">
                  <a16:creationId xmlns:a16="http://schemas.microsoft.com/office/drawing/2014/main" id="{DBEFD307-008E-FE1C-A210-56F8132111D2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9;p58">
              <a:extLst>
                <a:ext uri="{FF2B5EF4-FFF2-40B4-BE49-F238E27FC236}">
                  <a16:creationId xmlns:a16="http://schemas.microsoft.com/office/drawing/2014/main" id="{F13049A3-67D7-5EC5-99F9-DA5BACE1DFB4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0;p58">
              <a:extLst>
                <a:ext uri="{FF2B5EF4-FFF2-40B4-BE49-F238E27FC236}">
                  <a16:creationId xmlns:a16="http://schemas.microsoft.com/office/drawing/2014/main" id="{7D499500-86E5-0763-F1B0-5A9AE7BA5FB8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1;p58">
              <a:extLst>
                <a:ext uri="{FF2B5EF4-FFF2-40B4-BE49-F238E27FC236}">
                  <a16:creationId xmlns:a16="http://schemas.microsoft.com/office/drawing/2014/main" id="{2D8E8ED3-8CB8-3D6A-7E4F-5EB63E9244D8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2;p58">
              <a:extLst>
                <a:ext uri="{FF2B5EF4-FFF2-40B4-BE49-F238E27FC236}">
                  <a16:creationId xmlns:a16="http://schemas.microsoft.com/office/drawing/2014/main" id="{CA290852-4DDA-4517-219C-84A43E44F387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3;p58">
              <a:extLst>
                <a:ext uri="{FF2B5EF4-FFF2-40B4-BE49-F238E27FC236}">
                  <a16:creationId xmlns:a16="http://schemas.microsoft.com/office/drawing/2014/main" id="{C46428A0-3881-3961-5AAB-D6B9F437E61C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4;p58">
              <a:extLst>
                <a:ext uri="{FF2B5EF4-FFF2-40B4-BE49-F238E27FC236}">
                  <a16:creationId xmlns:a16="http://schemas.microsoft.com/office/drawing/2014/main" id="{51886A8A-F09D-C044-7281-ABA0DF02AD07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5;p58">
              <a:extLst>
                <a:ext uri="{FF2B5EF4-FFF2-40B4-BE49-F238E27FC236}">
                  <a16:creationId xmlns:a16="http://schemas.microsoft.com/office/drawing/2014/main" id="{E95180BE-DB00-598F-B4E7-606421F588F5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6;p58">
              <a:extLst>
                <a:ext uri="{FF2B5EF4-FFF2-40B4-BE49-F238E27FC236}">
                  <a16:creationId xmlns:a16="http://schemas.microsoft.com/office/drawing/2014/main" id="{74F4FD78-F78C-61E1-7494-418D80B2A3D2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0BDB4F73-BB63-50B6-FFF7-5E48DF619956}"/>
              </a:ext>
            </a:extLst>
          </p:cNvPr>
          <p:cNvSpPr txBox="1"/>
          <p:nvPr/>
        </p:nvSpPr>
        <p:spPr>
          <a:xfrm>
            <a:off x="-249873" y="1783587"/>
            <a:ext cx="35348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2DEEE"/>
                </a:solidFill>
                <a:latin typeface="Montserrat ExtraBold"/>
              </a:rPr>
              <a:t>All main features worked as expected</a:t>
            </a:r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8E9EB05-D170-1F3D-2FB1-2CF8DA0E6979}"/>
              </a:ext>
            </a:extLst>
          </p:cNvPr>
          <p:cNvSpPr txBox="1"/>
          <p:nvPr/>
        </p:nvSpPr>
        <p:spPr>
          <a:xfrm>
            <a:off x="131170" y="2569033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Montserrat"/>
              </a:rPr>
              <a:t>Navigation between pages</a:t>
            </a:r>
            <a:endParaRPr lang="fr-FR">
              <a:solidFill>
                <a:schemeClr val="bg1"/>
              </a:solidFill>
            </a:endParaRPr>
          </a:p>
          <a:p>
            <a:pPr algn="ctr"/>
            <a:endParaRPr lang="en-US" sz="1200">
              <a:solidFill>
                <a:schemeClr val="bg1"/>
              </a:solidFill>
              <a:latin typeface="Montserrat"/>
            </a:endParaRPr>
          </a:p>
          <a:p>
            <a:pPr algn="ctr"/>
            <a:r>
              <a:rPr lang="en-US" sz="1200">
                <a:solidFill>
                  <a:schemeClr val="bg1"/>
                </a:solidFill>
                <a:latin typeface="Montserrat"/>
              </a:rPr>
              <a:t>Content display (texts, images, videos)</a:t>
            </a:r>
          </a:p>
          <a:p>
            <a:pPr algn="ctr"/>
            <a:endParaRPr lang="en-US" sz="1200">
              <a:solidFill>
                <a:schemeClr val="bg1"/>
              </a:solidFill>
              <a:latin typeface="Montserrat"/>
            </a:endParaRPr>
          </a:p>
          <a:p>
            <a:pPr algn="ctr"/>
            <a:r>
              <a:rPr lang="en-US" sz="1200">
                <a:solidFill>
                  <a:schemeClr val="bg1"/>
                </a:solidFill>
                <a:latin typeface="Montserrat"/>
              </a:rPr>
              <a:t>Responsive design on different screen sizes</a:t>
            </a:r>
          </a:p>
        </p:txBody>
      </p:sp>
      <p:sp>
        <p:nvSpPr>
          <p:cNvPr id="28" name="Google Shape;2013;p58">
            <a:extLst>
              <a:ext uri="{FF2B5EF4-FFF2-40B4-BE49-F238E27FC236}">
                <a16:creationId xmlns:a16="http://schemas.microsoft.com/office/drawing/2014/main" id="{C5B4A7A7-C39B-DE2C-E2B1-669CB12961BE}"/>
              </a:ext>
            </a:extLst>
          </p:cNvPr>
          <p:cNvSpPr/>
          <p:nvPr/>
        </p:nvSpPr>
        <p:spPr>
          <a:xfrm>
            <a:off x="4276967" y="923013"/>
            <a:ext cx="745401" cy="7242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013;p58">
            <a:extLst>
              <a:ext uri="{FF2B5EF4-FFF2-40B4-BE49-F238E27FC236}">
                <a16:creationId xmlns:a16="http://schemas.microsoft.com/office/drawing/2014/main" id="{C76DA91A-8BAA-F2C1-B877-C994DAC73364}"/>
              </a:ext>
            </a:extLst>
          </p:cNvPr>
          <p:cNvSpPr/>
          <p:nvPr/>
        </p:nvSpPr>
        <p:spPr>
          <a:xfrm>
            <a:off x="7256118" y="939268"/>
            <a:ext cx="745401" cy="72423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A9BD5D5-583E-279E-1891-986685AEF67C}"/>
              </a:ext>
            </a:extLst>
          </p:cNvPr>
          <p:cNvSpPr txBox="1"/>
          <p:nvPr/>
        </p:nvSpPr>
        <p:spPr>
          <a:xfrm>
            <a:off x="3277373" y="185182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2DEEE"/>
                </a:solidFill>
                <a:latin typeface="Montserrat ExtraBold"/>
              </a:rPr>
              <a:t>Validation Checks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D899FEF-78EC-8446-F20D-0D50951635D1}"/>
              </a:ext>
            </a:extLst>
          </p:cNvPr>
          <p:cNvSpPr txBox="1"/>
          <p:nvPr/>
        </p:nvSpPr>
        <p:spPr>
          <a:xfrm>
            <a:off x="3279140" y="2568712"/>
            <a:ext cx="2743200" cy="10132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>
                <a:solidFill>
                  <a:schemeClr val="bg1"/>
                </a:solidFill>
                <a:latin typeface="Montserrat"/>
              </a:rPr>
              <a:t>HTML and CSS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validated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</a:t>
            </a:r>
          </a:p>
          <a:p>
            <a:pPr algn="ctr"/>
            <a:endParaRPr lang="fr-FR" sz="1200">
              <a:solidFill>
                <a:schemeClr val="bg1"/>
              </a:solidFill>
              <a:latin typeface="Montserrat"/>
            </a:endParaRPr>
          </a:p>
          <a:p>
            <a:pPr algn="ctr"/>
            <a:r>
              <a:rPr lang="fr-FR" sz="1200">
                <a:solidFill>
                  <a:schemeClr val="bg1"/>
                </a:solidFill>
                <a:latin typeface="Montserrat"/>
              </a:rPr>
              <a:t>No major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accessibility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or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formatting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errors</a:t>
            </a:r>
            <a:r>
              <a:rPr lang="fr-FR" sz="1200">
                <a:solidFill>
                  <a:schemeClr val="bg1"/>
                </a:solidFill>
                <a:latin typeface="Montserrat"/>
              </a:rPr>
              <a:t> </a:t>
            </a:r>
            <a:r>
              <a:rPr lang="fr-FR" sz="1200" err="1">
                <a:solidFill>
                  <a:schemeClr val="bg1"/>
                </a:solidFill>
                <a:latin typeface="Montserrat"/>
              </a:rPr>
              <a:t>detected</a:t>
            </a:r>
            <a:endParaRPr lang="fr-FR" sz="1200">
              <a:solidFill>
                <a:schemeClr val="bg1"/>
              </a:solidFill>
              <a:latin typeface="Montserrat"/>
            </a:endParaRPr>
          </a:p>
          <a:p>
            <a:pPr algn="ctr">
              <a:lnSpc>
                <a:spcPts val="1500"/>
              </a:lnSpc>
            </a:pPr>
            <a:endParaRPr lang="fr-FR" sz="1200">
              <a:solidFill>
                <a:srgbClr val="3EDDDD"/>
              </a:solidFill>
              <a:latin typeface="Montserrat"/>
              <a:cs typeface="Segoe U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E03573E-A3D7-7D6C-55A7-F2B97822547C}"/>
              </a:ext>
            </a:extLst>
          </p:cNvPr>
          <p:cNvSpPr txBox="1"/>
          <p:nvPr/>
        </p:nvSpPr>
        <p:spPr>
          <a:xfrm>
            <a:off x="6253770" y="189106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22DEEE"/>
                </a:solidFill>
                <a:latin typeface="Montserrat ExtraBold"/>
              </a:rPr>
              <a:t>Feedback</a:t>
            </a:r>
            <a:endParaRPr lang="fr-FR"/>
          </a:p>
        </p:txBody>
      </p:sp>
      <p:pic>
        <p:nvPicPr>
          <p:cNvPr id="5" name="Graphique 4" descr="Coche avec un remplissage uni">
            <a:extLst>
              <a:ext uri="{FF2B5EF4-FFF2-40B4-BE49-F238E27FC236}">
                <a16:creationId xmlns:a16="http://schemas.microsoft.com/office/drawing/2014/main" id="{6762A498-B7A1-AD84-431A-ECC4DFA09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1267" y="1044019"/>
            <a:ext cx="507220" cy="515749"/>
          </a:xfrm>
          <a:prstGeom prst="rect">
            <a:avLst/>
          </a:prstGeom>
        </p:spPr>
      </p:pic>
      <p:pic>
        <p:nvPicPr>
          <p:cNvPr id="6" name="Graphique 5" descr="Bulle de discussion avec un remplissage uni">
            <a:extLst>
              <a:ext uri="{FF2B5EF4-FFF2-40B4-BE49-F238E27FC236}">
                <a16:creationId xmlns:a16="http://schemas.microsoft.com/office/drawing/2014/main" id="{97C9CCF3-5B3C-ADC3-DF59-6B2B381F4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0696" y="987654"/>
            <a:ext cx="640080" cy="6400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267DAF9-8090-EC09-B5A3-649E7DC4095A}"/>
              </a:ext>
            </a:extLst>
          </p:cNvPr>
          <p:cNvSpPr txBox="1"/>
          <p:nvPr/>
        </p:nvSpPr>
        <p:spPr>
          <a:xfrm>
            <a:off x="6255793" y="256786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en-US" sz="1200">
                <a:solidFill>
                  <a:schemeClr val="bg1"/>
                </a:solidFill>
                <a:latin typeface="Montserrat"/>
              </a:rPr>
              <a:t>Team internally reviewed the site and made minor improvements</a:t>
            </a:r>
            <a:endParaRPr lang="fr-FR">
              <a:solidFill>
                <a:schemeClr val="bg1"/>
              </a:solidFill>
            </a:endParaRPr>
          </a:p>
          <a:p>
            <a:pPr lvl="1" algn="ctr"/>
            <a:endParaRPr lang="en-US" sz="1200">
              <a:solidFill>
                <a:schemeClr val="bg1"/>
              </a:solidFill>
              <a:latin typeface="Montserrat"/>
            </a:endParaRPr>
          </a:p>
          <a:p>
            <a:pPr lvl="1" algn="ctr"/>
            <a:r>
              <a:rPr lang="en-US" sz="1200">
                <a:solidFill>
                  <a:schemeClr val="bg1"/>
                </a:solidFill>
                <a:latin typeface="Montserrat"/>
              </a:rPr>
              <a:t>Client previewed the site and confirmed it aligned with expectations</a:t>
            </a:r>
          </a:p>
        </p:txBody>
      </p:sp>
    </p:spTree>
    <p:extLst>
      <p:ext uri="{BB962C8B-B14F-4D97-AF65-F5344CB8AC3E}">
        <p14:creationId xmlns:p14="http://schemas.microsoft.com/office/powerpoint/2010/main" val="387736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2C46DE24-E6C2-E95D-47B9-7CB0C355F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D3FE69D9-32D8-5209-9FE6-EC5853547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5933" y="3613937"/>
            <a:ext cx="4187700" cy="838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sz="3200" b="1"/>
              <a:t>Challenges </a:t>
            </a:r>
            <a:br>
              <a:rPr lang="fr-FR" sz="3200" b="1"/>
            </a:br>
            <a:r>
              <a:rPr lang="fr-FR" sz="3200" b="1"/>
              <a:t>and </a:t>
            </a:r>
            <a:br>
              <a:rPr lang="fr-FR" sz="3200" b="1"/>
            </a:br>
            <a:r>
              <a:rPr lang="fr-FR" sz="3200" b="1" err="1"/>
              <a:t>Lessons</a:t>
            </a:r>
            <a:r>
              <a:rPr lang="fr-FR" sz="3200" b="1"/>
              <a:t> </a:t>
            </a:r>
            <a:r>
              <a:rPr lang="fr-FR" sz="3200" b="1" err="1"/>
              <a:t>Learned</a:t>
            </a:r>
            <a:endParaRPr lang="fr-FR" sz="3200" b="1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B012A8AA-331E-346A-3EE6-FCAED801365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74594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C99A9A16-C574-7B40-6B4A-391749A98645}"/>
              </a:ext>
            </a:extLst>
          </p:cNvPr>
          <p:cNvCxnSpPr/>
          <p:nvPr/>
        </p:nvCxnSpPr>
        <p:spPr>
          <a:xfrm>
            <a:off x="3425616" y="3285494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487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9E36524-7666-FFD1-AE4D-209978D55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33610"/>
              </p:ext>
            </p:extLst>
          </p:nvPr>
        </p:nvGraphicFramePr>
        <p:xfrm>
          <a:off x="2011680" y="681972"/>
          <a:ext cx="5120640" cy="3780255"/>
        </p:xfrm>
        <a:graphic>
          <a:graphicData uri="http://schemas.openxmlformats.org/drawingml/2006/table">
            <a:tbl>
              <a:tblPr firstRow="1" bandRow="1">
                <a:tableStyleId>{ED41AE73-4533-47D1-89DE-5BFB084773B3}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6228047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3370946258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22DEEE"/>
                          </a:solidFill>
                          <a:latin typeface="Montserrat ExtraBold"/>
                        </a:rPr>
                        <a:t>Challenges</a:t>
                      </a:r>
                      <a:endParaRPr lang="fr-FR"/>
                    </a:p>
                    <a:p>
                      <a:pPr lvl="0">
                        <a:buNone/>
                      </a:pP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22DEEE"/>
                          </a:solidFill>
                          <a:latin typeface="Montserrat ExtraBold"/>
                        </a:rPr>
                        <a:t>Lessons Learned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803173"/>
                  </a:ext>
                </a:extLst>
              </a:tr>
              <a:tr h="324990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1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Limited content </a:t>
                      </a:r>
                      <a:r>
                        <a:rPr lang="fr-FR" sz="1200" b="1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from</a:t>
                      </a:r>
                      <a:r>
                        <a:rPr lang="fr-FR" sz="1200" b="1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client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→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We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used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placeholder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content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while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waiting</a:t>
                      </a:r>
                      <a:endParaRPr lang="fr-FR" sz="120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b="0" i="0" u="none" strike="noStrike" noProof="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1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Short timeline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→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Had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to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prioritize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essential pages first</a:t>
                      </a:r>
                      <a:endParaRPr lang="fr-FR" sz="120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b="0" i="0" u="none" strike="noStrike" noProof="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1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Design </a:t>
                      </a:r>
                      <a:r>
                        <a:rPr lang="fr-FR" sz="1200" b="1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decisions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→ Balancing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simplicity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with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professional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look</a:t>
                      </a:r>
                      <a:endParaRPr lang="fr-FR" sz="120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b="0" i="0" u="none" strike="noStrike" noProof="0">
                        <a:solidFill>
                          <a:schemeClr val="bg1"/>
                        </a:solidFill>
                        <a:latin typeface="Montserra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Real-world clients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may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not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always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give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full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specs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→ Importance of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clear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communication</a:t>
                      </a:r>
                      <a:endParaRPr lang="fr-FR" sz="120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b="0" i="0" u="none" strike="noStrike" noProof="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Planning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is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crucial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when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time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is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limited</a:t>
                      </a:r>
                      <a:endParaRPr lang="fr-FR" sz="120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b="0" i="0" u="none" strike="noStrike" noProof="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Simple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tools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(HTML/CSS) can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still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deliver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professional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results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if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used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smartly</a:t>
                      </a:r>
                      <a:endParaRPr lang="fr-FR" sz="120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200" b="0" i="0" u="none" strike="noStrike" noProof="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Importance of responsive design and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testing</a:t>
                      </a:r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latin typeface="Montserrat"/>
                        </a:rPr>
                        <a:t> on multiple </a:t>
                      </a:r>
                      <a:r>
                        <a:rPr lang="fr-FR" sz="1200" b="0" i="0" u="none" strike="noStrike" noProof="0" err="1">
                          <a:solidFill>
                            <a:schemeClr val="bg1"/>
                          </a:solidFill>
                          <a:latin typeface="Montserrat"/>
                        </a:rPr>
                        <a:t>devices</a:t>
                      </a:r>
                      <a:endParaRPr lang="fr-FR" sz="1200">
                        <a:solidFill>
                          <a:schemeClr val="bg1"/>
                        </a:solidFill>
                        <a:latin typeface="Montserrat"/>
                      </a:endParaRPr>
                    </a:p>
                    <a:p>
                      <a:pPr lvl="0">
                        <a:buNone/>
                      </a:pPr>
                      <a:endParaRPr lang="fr-FR" sz="1200">
                        <a:solidFill>
                          <a:schemeClr val="bg1"/>
                        </a:solidFill>
                        <a:latin typeface="Montserra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749157"/>
                  </a:ext>
                </a:extLst>
              </a:tr>
            </a:tbl>
          </a:graphicData>
        </a:graphic>
      </p:graphicFrame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DAAC360A-C90B-0352-8334-6FC2C2A9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8EF87295-24D2-E474-C2E4-1F5D3568F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7035" y="3382380"/>
            <a:ext cx="7304368" cy="838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sz="3200" b="1" err="1"/>
              <a:t>Demo</a:t>
            </a:r>
            <a:r>
              <a:rPr lang="fr-FR" sz="3200" b="1"/>
              <a:t> </a:t>
            </a:r>
            <a:br>
              <a:rPr lang="fr-FR" sz="3200" b="1"/>
            </a:br>
            <a:r>
              <a:rPr lang="fr-FR" sz="3200" b="1" err="1"/>
              <a:t>Overview</a:t>
            </a:r>
            <a:r>
              <a:rPr lang="fr-FR" sz="3200" b="1"/>
              <a:t> and highlight</a:t>
            </a:r>
            <a:endParaRPr lang="fr-FR" err="1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DCB64420-4FA5-72CC-B230-D6051D5351A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1695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B4C4B2B4-BC46-7FC2-737D-95A023890733}"/>
              </a:ext>
            </a:extLst>
          </p:cNvPr>
          <p:cNvCxnSpPr/>
          <p:nvPr/>
        </p:nvCxnSpPr>
        <p:spPr>
          <a:xfrm>
            <a:off x="2534204" y="3286524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5976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7DAC0A-3639-3C57-FB72-C7CC29FEECC2}"/>
              </a:ext>
            </a:extLst>
          </p:cNvPr>
          <p:cNvSpPr/>
          <p:nvPr/>
        </p:nvSpPr>
        <p:spPr>
          <a:xfrm>
            <a:off x="1046" y="2779989"/>
            <a:ext cx="9146022" cy="2365416"/>
          </a:xfrm>
          <a:prstGeom prst="rect">
            <a:avLst/>
          </a:prstGeom>
          <a:solidFill>
            <a:srgbClr val="0123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6E6BDBF-1545-EEE7-D99C-2D48906A5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493954"/>
              </p:ext>
            </p:extLst>
          </p:nvPr>
        </p:nvGraphicFramePr>
        <p:xfrm>
          <a:off x="386865" y="516636"/>
          <a:ext cx="3885362" cy="3581400"/>
        </p:xfrm>
        <a:graphic>
          <a:graphicData uri="http://schemas.openxmlformats.org/drawingml/2006/table">
            <a:tbl>
              <a:tblPr firstRow="1" bandRow="1">
                <a:tableStyleId>{ED41AE73-4533-47D1-89DE-5BFB084773B3}</a:tableStyleId>
              </a:tblPr>
              <a:tblGrid>
                <a:gridCol w="1942681">
                  <a:extLst>
                    <a:ext uri="{9D8B030D-6E8A-4147-A177-3AD203B41FA5}">
                      <a16:colId xmlns:a16="http://schemas.microsoft.com/office/drawing/2014/main" val="2891385143"/>
                    </a:ext>
                  </a:extLst>
                </a:gridCol>
                <a:gridCol w="1942681">
                  <a:extLst>
                    <a:ext uri="{9D8B030D-6E8A-4147-A177-3AD203B41FA5}">
                      <a16:colId xmlns:a16="http://schemas.microsoft.com/office/drawing/2014/main" val="2148447969"/>
                    </a:ext>
                  </a:extLst>
                </a:gridCol>
              </a:tblGrid>
              <a:tr h="47877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22DEEE"/>
                          </a:solidFill>
                          <a:latin typeface="Montserrat ExtraBold"/>
                        </a:rPr>
                        <a:t>Section</a:t>
                      </a:r>
                      <a:endParaRPr lang="fr-FR"/>
                    </a:p>
                    <a:p>
                      <a:pPr lvl="0">
                        <a:buNone/>
                      </a:pP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22DEEE"/>
                          </a:solidFill>
                          <a:latin typeface="Montserrat ExtraBold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670649"/>
                  </a:ext>
                </a:extLst>
              </a:tr>
              <a:tr h="73301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Montserrat ExtraBold"/>
                        </a:rPr>
                        <a:t>Homepage</a:t>
                      </a:r>
                      <a:endParaRPr lang="fr-FR"/>
                    </a:p>
                    <a:p>
                      <a:pPr lvl="0">
                        <a:buNone/>
                      </a:pP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Company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introduction and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clear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presentation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of services (consulting &amp; training)</a:t>
                      </a:r>
                      <a:endParaRPr lang="fr-FR" sz="1100" b="1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003316"/>
                  </a:ext>
                </a:extLst>
              </a:tr>
              <a:tr h="42241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Montserrat ExtraBold"/>
                        </a:rPr>
                        <a:t>Training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List of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available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courses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with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short descriptions</a:t>
                      </a:r>
                      <a:endParaRPr lang="fr-FR" sz="1100" b="1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61929"/>
                  </a:ext>
                </a:extLst>
              </a:tr>
              <a:tr h="50938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Montserrat ExtraBold"/>
                        </a:rPr>
                        <a:t>Projects Accordion</a:t>
                      </a:r>
                      <a:endParaRPr lang="fr-FR" sz="1400" b="0" i="0" u="none" strike="noStrike" noProof="0" err="1">
                        <a:solidFill>
                          <a:srgbClr val="000000"/>
                        </a:solidFill>
                        <a:latin typeface="Montserrat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Showcases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past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projects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+ technologies/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tools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used</a:t>
                      </a:r>
                      <a:endParaRPr lang="fr-FR" sz="1100" b="1" err="1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046406"/>
                  </a:ext>
                </a:extLst>
              </a:tr>
              <a:tr h="73301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Montserrat ExtraBold"/>
                        </a:rPr>
                        <a:t>Video Section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Embedded tech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watch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videos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(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from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YouTube or local sources), for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now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, no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videos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added</a:t>
                      </a:r>
                      <a:endParaRPr lang="fr-FR" sz="1100" b="1" err="1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863678"/>
                  </a:ext>
                </a:extLst>
              </a:tr>
              <a:tr h="58392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Montserrat ExtraBold"/>
                        </a:rPr>
                        <a:t>Contact Section</a:t>
                      </a:r>
                      <a:endParaRPr lang="fr-FR"/>
                    </a:p>
                    <a:p>
                      <a:pPr lvl="0">
                        <a:buNone/>
                      </a:pP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Company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address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and email (no contact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form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implemented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</a:t>
                      </a:r>
                      <a:r>
                        <a:rPr lang="fr-FR" sz="1100" b="1" i="0" u="none" strike="noStrike" noProof="0" err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yet</a:t>
                      </a:r>
                      <a:r>
                        <a:rPr lang="fr-FR" sz="1100" b="1" i="0" u="none" strike="noStrike" noProof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)</a:t>
                      </a:r>
                      <a:endParaRPr lang="fr-FR" sz="1100" b="1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31230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80ADC328-4633-ACF5-358F-F5B75A179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57187"/>
              </p:ext>
            </p:extLst>
          </p:nvPr>
        </p:nvGraphicFramePr>
        <p:xfrm>
          <a:off x="4752381" y="1712204"/>
          <a:ext cx="3941044" cy="3192336"/>
        </p:xfrm>
        <a:graphic>
          <a:graphicData uri="http://schemas.openxmlformats.org/drawingml/2006/table">
            <a:tbl>
              <a:tblPr firstRow="1" bandRow="1">
                <a:tableStyleId>{ED41AE73-4533-47D1-89DE-5BFB084773B3}</a:tableStyleId>
              </a:tblPr>
              <a:tblGrid>
                <a:gridCol w="1970522">
                  <a:extLst>
                    <a:ext uri="{9D8B030D-6E8A-4147-A177-3AD203B41FA5}">
                      <a16:colId xmlns:a16="http://schemas.microsoft.com/office/drawing/2014/main" val="1123536795"/>
                    </a:ext>
                  </a:extLst>
                </a:gridCol>
                <a:gridCol w="1970522">
                  <a:extLst>
                    <a:ext uri="{9D8B030D-6E8A-4147-A177-3AD203B41FA5}">
                      <a16:colId xmlns:a16="http://schemas.microsoft.com/office/drawing/2014/main" val="2969044096"/>
                    </a:ext>
                  </a:extLst>
                </a:gridCol>
              </a:tblGrid>
              <a:tr h="74915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22DEEE"/>
                          </a:solidFill>
                          <a:latin typeface="Montserrat ExtraBold"/>
                        </a:rPr>
                        <a:t>Focus Area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22DEEE"/>
                          </a:solidFill>
                          <a:latin typeface="Montserrat ExtraBold"/>
                        </a:rPr>
                        <a:t>Details</a:t>
                      </a:r>
                      <a:endParaRPr lang="fr-FR"/>
                    </a:p>
                    <a:p>
                      <a:pPr lvl="0">
                        <a:buNone/>
                      </a:pP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43550"/>
                  </a:ext>
                </a:extLst>
              </a:tr>
              <a:tr h="74915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Montserrat ExtraBold"/>
                        </a:rPr>
                        <a:t>Clean &amp; Professional Design</a:t>
                      </a:r>
                      <a:endParaRPr lang="fr-FR">
                        <a:latin typeface="Montserrat ExtraBold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>
                        <a:solidFill>
                          <a:srgbClr val="22DEEE"/>
                        </a:solidFill>
                        <a:latin typeface="Montserrat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1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Simple, </a:t>
                      </a:r>
                      <a:r>
                        <a:rPr lang="fr-FR" sz="1200" b="1" i="0" u="none" strike="noStrike" noProof="0" err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readable</a:t>
                      </a:r>
                      <a:r>
                        <a:rPr lang="fr-FR" sz="1200" b="1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, and </a:t>
                      </a:r>
                      <a:r>
                        <a:rPr lang="fr-FR" sz="1200" b="1" i="0" u="none" strike="noStrike" noProof="0" err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well-organized</a:t>
                      </a:r>
                      <a:r>
                        <a:rPr lang="fr-FR" sz="1200" b="1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</a:t>
                      </a:r>
                      <a:r>
                        <a:rPr lang="fr-FR" sz="1200" b="1" i="0" u="none" strike="noStrike" noProof="0" err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layout</a:t>
                      </a:r>
                      <a:endParaRPr lang="fr-FR" sz="1200" b="1" err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lvl="0">
                        <a:buNone/>
                      </a:pPr>
                      <a:endParaRPr lang="fr-FR" sz="1200" b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19797"/>
                  </a:ext>
                </a:extLst>
              </a:tr>
              <a:tr h="74915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Montserrat ExtraBold"/>
                        </a:rPr>
                        <a:t>Mobile Responsiveness</a:t>
                      </a:r>
                      <a:endParaRPr lang="fr-FR">
                        <a:latin typeface="Montserrat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1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Works </a:t>
                      </a:r>
                      <a:r>
                        <a:rPr lang="fr-FR" sz="1200" b="1" i="0" u="none" strike="noStrike" noProof="0" err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well</a:t>
                      </a:r>
                      <a:r>
                        <a:rPr lang="fr-FR" sz="1200" b="1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on </a:t>
                      </a:r>
                      <a:r>
                        <a:rPr lang="fr-FR" sz="1200" b="1" i="0" u="none" strike="noStrike" noProof="0" err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various</a:t>
                      </a:r>
                      <a:r>
                        <a:rPr lang="fr-FR" sz="1200" b="1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screen sizes</a:t>
                      </a:r>
                      <a:endParaRPr lang="fr-FR" sz="1200" b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lvl="0">
                        <a:buNone/>
                      </a:pPr>
                      <a:endParaRPr lang="fr-FR" sz="1200" b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64370"/>
                  </a:ext>
                </a:extLst>
              </a:tr>
              <a:tr h="74915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Montserrat ExtraBold"/>
                        </a:rPr>
                        <a:t>Smooth </a:t>
                      </a:r>
                      <a:r>
                        <a:rPr lang="en-US" sz="1400" b="1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Montserrat ExtraBold"/>
                        </a:rPr>
                        <a:t>Navigation</a:t>
                      </a:r>
                      <a:endParaRPr lang="fr-FR" b="1">
                        <a:latin typeface="Montserrat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 b="1" i="0" u="none" strike="noStrike" noProof="0" err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Easy</a:t>
                      </a:r>
                      <a:r>
                        <a:rPr lang="fr-FR" sz="1200" b="1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transitions </a:t>
                      </a:r>
                      <a:r>
                        <a:rPr lang="fr-FR" sz="1200" b="1" i="0" u="none" strike="noStrike" noProof="0" err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between</a:t>
                      </a:r>
                      <a:r>
                        <a:rPr lang="fr-FR" sz="1200" b="1" i="0" u="none" strike="noStrike" noProof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Arial"/>
                        </a:rPr>
                        <a:t> pages</a:t>
                      </a:r>
                      <a:endParaRPr lang="fr-FR" sz="1200" b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lvl="0">
                        <a:buNone/>
                      </a:pPr>
                      <a:endParaRPr lang="fr-FR" sz="1200" b="1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494517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9ECA8119-A46A-3967-686D-2A79DFF7CBBC}"/>
              </a:ext>
            </a:extLst>
          </p:cNvPr>
          <p:cNvSpPr txBox="1"/>
          <p:nvPr/>
        </p:nvSpPr>
        <p:spPr>
          <a:xfrm>
            <a:off x="882219" y="177279"/>
            <a:ext cx="29007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err="1">
                <a:solidFill>
                  <a:schemeClr val="bg1"/>
                </a:solidFill>
              </a:rPr>
              <a:t>Overview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835C210-FBAE-3F79-A5D7-98F68AF5183D}"/>
              </a:ext>
            </a:extLst>
          </p:cNvPr>
          <p:cNvSpPr txBox="1"/>
          <p:nvPr/>
        </p:nvSpPr>
        <p:spPr>
          <a:xfrm>
            <a:off x="5274794" y="1114272"/>
            <a:ext cx="29007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Highlights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>
          <a:extLst>
            <a:ext uri="{FF2B5EF4-FFF2-40B4-BE49-F238E27FC236}">
              <a16:creationId xmlns:a16="http://schemas.microsoft.com/office/drawing/2014/main" id="{3830043D-B703-7665-4CF9-3183567C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312B4B-420B-FAC0-DB89-0051D7C87774}"/>
              </a:ext>
            </a:extLst>
          </p:cNvPr>
          <p:cNvSpPr/>
          <p:nvPr/>
        </p:nvSpPr>
        <p:spPr>
          <a:xfrm>
            <a:off x="1046" y="2554048"/>
            <a:ext cx="9146022" cy="2591357"/>
          </a:xfrm>
          <a:prstGeom prst="rect">
            <a:avLst/>
          </a:prstGeom>
          <a:solidFill>
            <a:srgbClr val="0123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D4731776-FB75-4651-B4C8-82191C8FA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71" y="45711"/>
            <a:ext cx="5103628" cy="2748059"/>
          </a:xfrm>
          <a:prstGeom prst="rect">
            <a:avLst/>
          </a:prstGeom>
        </p:spPr>
      </p:pic>
      <p:pic>
        <p:nvPicPr>
          <p:cNvPr id="2" name="Image 1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511DB00-2981-A6FD-0061-0776B5F25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805" y="552128"/>
            <a:ext cx="3921070" cy="3835829"/>
          </a:xfrm>
          <a:prstGeom prst="rect">
            <a:avLst/>
          </a:prstGeom>
        </p:spPr>
      </p:pic>
      <p:pic>
        <p:nvPicPr>
          <p:cNvPr id="5" name="Image 4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FCC99CFC-B83F-82A1-B44B-D5D2E6550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819" y="1782305"/>
            <a:ext cx="2823515" cy="24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04FAE835-F538-801D-EC76-F3CE5D8BC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A75DE9ED-7FC5-D28B-5FEF-9F2F4A6F2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2750" y="3581740"/>
            <a:ext cx="4187700" cy="838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sz="3200" b="1"/>
              <a:t>Conclusion </a:t>
            </a:r>
            <a:br>
              <a:rPr lang="fr-FR" sz="3200" b="1"/>
            </a:br>
            <a:r>
              <a:rPr lang="fr-FR" sz="3200" b="1"/>
              <a:t>and</a:t>
            </a:r>
            <a:br>
              <a:rPr lang="fr-FR" sz="3200" b="1"/>
            </a:br>
            <a:r>
              <a:rPr lang="fr-FR" sz="3200" b="1"/>
              <a:t>Future Work</a:t>
            </a:r>
            <a:endParaRPr lang="fr-FR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A732D682-40F6-9E82-51DA-6738947A1E0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006BB2A1-6B55-DED1-AAE5-32EA6DE27203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6512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2" name="Google Shape;2192;p70"/>
          <p:cNvCxnSpPr/>
          <p:nvPr/>
        </p:nvCxnSpPr>
        <p:spPr>
          <a:xfrm>
            <a:off x="610148" y="19456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372;p53">
            <a:extLst>
              <a:ext uri="{FF2B5EF4-FFF2-40B4-BE49-F238E27FC236}">
                <a16:creationId xmlns:a16="http://schemas.microsoft.com/office/drawing/2014/main" id="{8D70AB99-4909-E2D6-9B5C-7413DEB498A8}"/>
              </a:ext>
            </a:extLst>
          </p:cNvPr>
          <p:cNvSpPr txBox="1">
            <a:spLocks/>
          </p:cNvSpPr>
          <p:nvPr/>
        </p:nvSpPr>
        <p:spPr>
          <a:xfrm>
            <a:off x="-570260" y="344441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 ExtraBold"/>
              <a:buNone/>
              <a:defRPr sz="7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AE26186-43D0-BA60-2B78-DCEC2B9473BB}"/>
              </a:ext>
            </a:extLst>
          </p:cNvPr>
          <p:cNvSpPr txBox="1"/>
          <p:nvPr/>
        </p:nvSpPr>
        <p:spPr>
          <a:xfrm>
            <a:off x="630936" y="870966"/>
            <a:ext cx="460857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/>
              </a:rPr>
              <a:t>Successfully delivered a clean, responsive dynamic tailored to the client’s needs</a:t>
            </a:r>
            <a:endParaRPr lang="fr-FR" sz="1200" b="1">
              <a:solidFill>
                <a:schemeClr val="bg1"/>
              </a:solidFill>
              <a:latin typeface="Montserrat"/>
            </a:endParaRPr>
          </a:p>
          <a:p>
            <a:endParaRPr lang="en-US" sz="1200" b="1">
              <a:solidFill>
                <a:schemeClr val="bg1"/>
              </a:solidFill>
              <a:latin typeface="Montserrat"/>
            </a:endParaRPr>
          </a:p>
          <a:p>
            <a:r>
              <a:rPr lang="en-US" sz="1200" b="1">
                <a:solidFill>
                  <a:schemeClr val="bg1"/>
                </a:solidFill>
                <a:latin typeface="Montserrat"/>
              </a:rPr>
              <a:t>Focused on clarity, professionalism, and simplicity</a:t>
            </a:r>
          </a:p>
          <a:p>
            <a:endParaRPr lang="en-US" sz="1200" b="1">
              <a:solidFill>
                <a:schemeClr val="bg1"/>
              </a:solidFill>
              <a:latin typeface="Montserrat"/>
            </a:endParaRPr>
          </a:p>
          <a:p>
            <a:r>
              <a:rPr lang="en-US" sz="1200" b="1">
                <a:solidFill>
                  <a:schemeClr val="bg1"/>
                </a:solidFill>
                <a:latin typeface="Montserrat"/>
              </a:rPr>
              <a:t>Applied full SDLC process from planning to testing</a:t>
            </a:r>
          </a:p>
          <a:p>
            <a:endParaRPr lang="en-US" sz="1200" b="1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516FF9-7CA3-1521-18A6-E801C9F3C533}"/>
              </a:ext>
            </a:extLst>
          </p:cNvPr>
          <p:cNvSpPr txBox="1"/>
          <p:nvPr/>
        </p:nvSpPr>
        <p:spPr>
          <a:xfrm>
            <a:off x="630936" y="233857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3EDDDD"/>
                </a:solidFill>
                <a:latin typeface="Montserrat ExtraBold"/>
              </a:rPr>
              <a:t>FUTURE WORK</a:t>
            </a:r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4FD7257-F8D7-D3B7-78A5-55DA1B8E9524}"/>
              </a:ext>
            </a:extLst>
          </p:cNvPr>
          <p:cNvSpPr txBox="1"/>
          <p:nvPr/>
        </p:nvSpPr>
        <p:spPr>
          <a:xfrm>
            <a:off x="630936" y="3111246"/>
            <a:ext cx="49331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/>
              </a:rPr>
              <a:t>Enable CMS or admin panel for easier content updates</a:t>
            </a:r>
            <a:endParaRPr lang="fr-FR">
              <a:solidFill>
                <a:schemeClr val="bg1"/>
              </a:solidFill>
            </a:endParaRPr>
          </a:p>
          <a:p>
            <a:endParaRPr lang="en-US" sz="1200" b="1">
              <a:solidFill>
                <a:schemeClr val="bg1"/>
              </a:solidFill>
              <a:latin typeface="Montserrat"/>
            </a:endParaRPr>
          </a:p>
          <a:p>
            <a:r>
              <a:rPr lang="en-US" sz="1200" b="1">
                <a:solidFill>
                  <a:schemeClr val="bg1"/>
                </a:solidFill>
                <a:latin typeface="Montserrat"/>
              </a:rPr>
              <a:t>Improve SEO and accessibility</a:t>
            </a:r>
          </a:p>
          <a:p>
            <a:endParaRPr lang="en-US" sz="1200">
              <a:solidFill>
                <a:schemeClr val="bg1"/>
              </a:solidFill>
              <a:latin typeface="Montserrat"/>
            </a:endParaRPr>
          </a:p>
          <a:p>
            <a:r>
              <a:rPr lang="en-US" sz="1200" b="1">
                <a:solidFill>
                  <a:schemeClr val="bg1"/>
                </a:solidFill>
                <a:latin typeface="Montserrat"/>
              </a:rPr>
              <a:t>Possibly add multi-language support (English/French), but not asked yet by the customer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DA1D877B-A237-DCDA-8228-054E72903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>
            <a:extLst>
              <a:ext uri="{FF2B5EF4-FFF2-40B4-BE49-F238E27FC236}">
                <a16:creationId xmlns:a16="http://schemas.microsoft.com/office/drawing/2014/main" id="{B2CD1898-A06F-9902-D23E-A03C708FA8F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847850" y="161015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9" name="Google Shape;179;p40">
            <a:extLst>
              <a:ext uri="{FF2B5EF4-FFF2-40B4-BE49-F238E27FC236}">
                <a16:creationId xmlns:a16="http://schemas.microsoft.com/office/drawing/2014/main" id="{07F735D3-91FF-E563-5287-45CC48D2A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1930" y="2568998"/>
            <a:ext cx="2295600" cy="543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System and Software Design</a:t>
            </a:r>
            <a:endParaRPr/>
          </a:p>
        </p:txBody>
      </p:sp>
      <p:sp>
        <p:nvSpPr>
          <p:cNvPr id="181" name="Google Shape;181;p40">
            <a:extLst>
              <a:ext uri="{FF2B5EF4-FFF2-40B4-BE49-F238E27FC236}">
                <a16:creationId xmlns:a16="http://schemas.microsoft.com/office/drawing/2014/main" id="{C8B9CDDF-2DBB-13AB-29FA-4C124919E9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146276" y="2568744"/>
            <a:ext cx="272796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/>
              <a:t>Implementation</a:t>
            </a:r>
            <a:r>
              <a:rPr lang="fr-FR" b="1"/>
              <a:t> Phase</a:t>
            </a:r>
            <a:endParaRPr/>
          </a:p>
        </p:txBody>
      </p:sp>
      <p:sp>
        <p:nvSpPr>
          <p:cNvPr id="183" name="Google Shape;183;p40">
            <a:extLst>
              <a:ext uri="{FF2B5EF4-FFF2-40B4-BE49-F238E27FC236}">
                <a16:creationId xmlns:a16="http://schemas.microsoft.com/office/drawing/2014/main" id="{10DC377B-416D-34DA-661E-0B6D635E5A6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62062" y="2687764"/>
            <a:ext cx="322828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Software </a:t>
            </a:r>
            <a:r>
              <a:rPr lang="fr-FR" b="1" err="1"/>
              <a:t>Requirements</a:t>
            </a:r>
            <a:r>
              <a:rPr lang="fr-FR" b="1"/>
              <a:t> </a:t>
            </a:r>
            <a:r>
              <a:rPr lang="fr-FR" b="1" err="1"/>
              <a:t>Specification</a:t>
            </a:r>
            <a:endParaRPr/>
          </a:p>
        </p:txBody>
      </p:sp>
      <p:sp>
        <p:nvSpPr>
          <p:cNvPr id="185" name="Google Shape;185;p40">
            <a:extLst>
              <a:ext uri="{FF2B5EF4-FFF2-40B4-BE49-F238E27FC236}">
                <a16:creationId xmlns:a16="http://schemas.microsoft.com/office/drawing/2014/main" id="{2B693B24-D3D5-CE10-899D-02CB91EE4EB3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684801" y="1609314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6" name="Google Shape;186;p40">
            <a:extLst>
              <a:ext uri="{FF2B5EF4-FFF2-40B4-BE49-F238E27FC236}">
                <a16:creationId xmlns:a16="http://schemas.microsoft.com/office/drawing/2014/main" id="{B7393835-FC70-2903-D64B-930A7627EB2B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476031" y="161077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187" name="Google Shape;187;p40">
            <a:extLst>
              <a:ext uri="{FF2B5EF4-FFF2-40B4-BE49-F238E27FC236}">
                <a16:creationId xmlns:a16="http://schemas.microsoft.com/office/drawing/2014/main" id="{5FE41CD6-F0E5-4D32-C341-26647665FE88}"/>
              </a:ext>
            </a:extLst>
          </p:cNvPr>
          <p:cNvCxnSpPr/>
          <p:nvPr/>
        </p:nvCxnSpPr>
        <p:spPr>
          <a:xfrm>
            <a:off x="1682747" y="237691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>
            <a:extLst>
              <a:ext uri="{FF2B5EF4-FFF2-40B4-BE49-F238E27FC236}">
                <a16:creationId xmlns:a16="http://schemas.microsoft.com/office/drawing/2014/main" id="{4085DF83-24FC-5C29-D0B4-B081ADCF42A6}"/>
              </a:ext>
            </a:extLst>
          </p:cNvPr>
          <p:cNvCxnSpPr/>
          <p:nvPr/>
        </p:nvCxnSpPr>
        <p:spPr>
          <a:xfrm>
            <a:off x="4519701" y="237481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>
            <a:extLst>
              <a:ext uri="{FF2B5EF4-FFF2-40B4-BE49-F238E27FC236}">
                <a16:creationId xmlns:a16="http://schemas.microsoft.com/office/drawing/2014/main" id="{CF10C8E7-15C0-4C0C-FF84-9C9247F8044B}"/>
              </a:ext>
            </a:extLst>
          </p:cNvPr>
          <p:cNvCxnSpPr/>
          <p:nvPr/>
        </p:nvCxnSpPr>
        <p:spPr>
          <a:xfrm>
            <a:off x="7310931" y="237754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85;p40">
            <a:extLst>
              <a:ext uri="{FF2B5EF4-FFF2-40B4-BE49-F238E27FC236}">
                <a16:creationId xmlns:a16="http://schemas.microsoft.com/office/drawing/2014/main" id="{10C68771-1B4B-4595-FE03-4E1DABBF0536}"/>
              </a:ext>
            </a:extLst>
          </p:cNvPr>
          <p:cNvSpPr txBox="1">
            <a:spLocks/>
          </p:cNvSpPr>
          <p:nvPr/>
        </p:nvSpPr>
        <p:spPr>
          <a:xfrm>
            <a:off x="2559193" y="723359"/>
            <a:ext cx="4427083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Lem-</a:t>
            </a:r>
            <a:r>
              <a:rPr lang="en" err="1"/>
              <a:t>Cloudtech</a:t>
            </a:r>
          </a:p>
        </p:txBody>
      </p:sp>
    </p:spTree>
    <p:extLst>
      <p:ext uri="{BB962C8B-B14F-4D97-AF65-F5344CB8AC3E}">
        <p14:creationId xmlns:p14="http://schemas.microsoft.com/office/powerpoint/2010/main" val="250977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1" grpId="0"/>
      <p:bldP spid="18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70B97239-1596-4943-EA35-77885CA71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>
            <a:extLst>
              <a:ext uri="{FF2B5EF4-FFF2-40B4-BE49-F238E27FC236}">
                <a16:creationId xmlns:a16="http://schemas.microsoft.com/office/drawing/2014/main" id="{BC4B96A4-A0F9-A48E-941D-6C66D47E25C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840706" y="148756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79" name="Google Shape;179;p40">
            <a:extLst>
              <a:ext uri="{FF2B5EF4-FFF2-40B4-BE49-F238E27FC236}">
                <a16:creationId xmlns:a16="http://schemas.microsoft.com/office/drawing/2014/main" id="{D1C2F86A-2C12-570A-74D3-C770CEA81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8497" y="25721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Test </a:t>
            </a:r>
            <a:r>
              <a:rPr lang="fr-FR" b="1" err="1"/>
              <a:t>Results</a:t>
            </a:r>
            <a:r>
              <a:rPr lang="fr-FR" b="1"/>
              <a:t> and Validation</a:t>
            </a:r>
            <a:endParaRPr/>
          </a:p>
        </p:txBody>
      </p:sp>
      <p:sp>
        <p:nvSpPr>
          <p:cNvPr id="181" name="Google Shape;181;p40">
            <a:extLst>
              <a:ext uri="{FF2B5EF4-FFF2-40B4-BE49-F238E27FC236}">
                <a16:creationId xmlns:a16="http://schemas.microsoft.com/office/drawing/2014/main" id="{43115B20-942C-BAB5-EBFC-B2579231D79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60958" y="2573916"/>
            <a:ext cx="238821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Challenges and </a:t>
            </a:r>
            <a:r>
              <a:rPr lang="fr-FR" b="1" err="1"/>
              <a:t>Lessons</a:t>
            </a:r>
            <a:r>
              <a:rPr lang="fr-FR" b="1"/>
              <a:t> </a:t>
            </a:r>
            <a:r>
              <a:rPr lang="fr-FR" b="1" err="1"/>
              <a:t>Learned</a:t>
            </a:r>
            <a:endParaRPr/>
          </a:p>
        </p:txBody>
      </p:sp>
      <p:sp>
        <p:nvSpPr>
          <p:cNvPr id="183" name="Google Shape;183;p40">
            <a:extLst>
              <a:ext uri="{FF2B5EF4-FFF2-40B4-BE49-F238E27FC236}">
                <a16:creationId xmlns:a16="http://schemas.microsoft.com/office/drawing/2014/main" id="{77F1468F-8D91-CA34-314A-9B18F27B1D7E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840706" y="256832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/>
              <a:t>Testing</a:t>
            </a:r>
            <a:r>
              <a:rPr lang="fr-FR" b="1"/>
              <a:t> </a:t>
            </a:r>
            <a:r>
              <a:rPr lang="fr-FR" b="1" err="1"/>
              <a:t>Strategy</a:t>
            </a:r>
            <a:endParaRPr/>
          </a:p>
        </p:txBody>
      </p:sp>
      <p:sp>
        <p:nvSpPr>
          <p:cNvPr id="185" name="Google Shape;185;p40">
            <a:extLst>
              <a:ext uri="{FF2B5EF4-FFF2-40B4-BE49-F238E27FC236}">
                <a16:creationId xmlns:a16="http://schemas.microsoft.com/office/drawing/2014/main" id="{B40F2911-9EB8-F002-4BFD-8CFB369A6E78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547641" y="148272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86" name="Google Shape;186;p40">
            <a:extLst>
              <a:ext uri="{FF2B5EF4-FFF2-40B4-BE49-F238E27FC236}">
                <a16:creationId xmlns:a16="http://schemas.microsoft.com/office/drawing/2014/main" id="{37D854C1-12E5-1AD5-4366-881116FDDBE5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028547" y="148219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cxnSp>
        <p:nvCxnSpPr>
          <p:cNvPr id="187" name="Google Shape;187;p40">
            <a:extLst>
              <a:ext uri="{FF2B5EF4-FFF2-40B4-BE49-F238E27FC236}">
                <a16:creationId xmlns:a16="http://schemas.microsoft.com/office/drawing/2014/main" id="{6D91F4FA-C35A-2924-D14E-4B68D8CF5713}"/>
              </a:ext>
            </a:extLst>
          </p:cNvPr>
          <p:cNvCxnSpPr/>
          <p:nvPr/>
        </p:nvCxnSpPr>
        <p:spPr>
          <a:xfrm>
            <a:off x="1675603" y="221146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>
            <a:extLst>
              <a:ext uri="{FF2B5EF4-FFF2-40B4-BE49-F238E27FC236}">
                <a16:creationId xmlns:a16="http://schemas.microsoft.com/office/drawing/2014/main" id="{324FF6A1-72A7-15D6-483B-54D4DC127786}"/>
              </a:ext>
            </a:extLst>
          </p:cNvPr>
          <p:cNvCxnSpPr/>
          <p:nvPr/>
        </p:nvCxnSpPr>
        <p:spPr>
          <a:xfrm>
            <a:off x="4382541" y="224108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>
            <a:extLst>
              <a:ext uri="{FF2B5EF4-FFF2-40B4-BE49-F238E27FC236}">
                <a16:creationId xmlns:a16="http://schemas.microsoft.com/office/drawing/2014/main" id="{C83E29E0-2F63-537C-E6A7-DDCC15C166DB}"/>
              </a:ext>
            </a:extLst>
          </p:cNvPr>
          <p:cNvCxnSpPr/>
          <p:nvPr/>
        </p:nvCxnSpPr>
        <p:spPr>
          <a:xfrm>
            <a:off x="6863447" y="220609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85;p40">
            <a:extLst>
              <a:ext uri="{FF2B5EF4-FFF2-40B4-BE49-F238E27FC236}">
                <a16:creationId xmlns:a16="http://schemas.microsoft.com/office/drawing/2014/main" id="{316318B8-C1A2-3189-8BD5-6476E53B67BB}"/>
              </a:ext>
            </a:extLst>
          </p:cNvPr>
          <p:cNvSpPr txBox="1">
            <a:spLocks/>
          </p:cNvSpPr>
          <p:nvPr/>
        </p:nvSpPr>
        <p:spPr>
          <a:xfrm>
            <a:off x="2559193" y="723359"/>
            <a:ext cx="4427083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Lem-</a:t>
            </a:r>
            <a:r>
              <a:rPr lang="en" err="1"/>
              <a:t>Cloudtech</a:t>
            </a:r>
          </a:p>
        </p:txBody>
      </p:sp>
    </p:spTree>
    <p:extLst>
      <p:ext uri="{BB962C8B-B14F-4D97-AF65-F5344CB8AC3E}">
        <p14:creationId xmlns:p14="http://schemas.microsoft.com/office/powerpoint/2010/main" val="206971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1" grpId="0"/>
      <p:bldP spid="18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A6E6434C-F03B-1A3E-31B8-B93240E4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>
            <a:extLst>
              <a:ext uri="{FF2B5EF4-FFF2-40B4-BE49-F238E27FC236}">
                <a16:creationId xmlns:a16="http://schemas.microsoft.com/office/drawing/2014/main" id="{1FF4C252-FEB4-6CE9-3236-831203690C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3925" y="2573201"/>
            <a:ext cx="2409900" cy="575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err="1"/>
              <a:t>Demo</a:t>
            </a:r>
            <a:r>
              <a:rPr lang="fr-FR" b="1"/>
              <a:t> </a:t>
            </a:r>
            <a:r>
              <a:rPr lang="fr-FR" b="1" err="1"/>
              <a:t>Overview</a:t>
            </a:r>
            <a:endParaRPr/>
          </a:p>
        </p:txBody>
      </p:sp>
      <p:sp>
        <p:nvSpPr>
          <p:cNvPr id="181" name="Google Shape;181;p40">
            <a:extLst>
              <a:ext uri="{FF2B5EF4-FFF2-40B4-BE49-F238E27FC236}">
                <a16:creationId xmlns:a16="http://schemas.microsoft.com/office/drawing/2014/main" id="{6F8B071B-4B7C-E844-CDF9-521428D467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27238" y="2662227"/>
            <a:ext cx="3768954" cy="5621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/>
              <a:t>Conclusion and </a:t>
            </a:r>
            <a:br>
              <a:rPr lang="fr-FR" b="1"/>
            </a:br>
            <a:r>
              <a:rPr lang="fr-FR" b="1"/>
              <a:t>Future Work</a:t>
            </a:r>
            <a:endParaRPr/>
          </a:p>
        </p:txBody>
      </p:sp>
      <p:sp>
        <p:nvSpPr>
          <p:cNvPr id="185" name="Google Shape;185;p40">
            <a:extLst>
              <a:ext uri="{FF2B5EF4-FFF2-40B4-BE49-F238E27FC236}">
                <a16:creationId xmlns:a16="http://schemas.microsoft.com/office/drawing/2014/main" id="{5ADE28AE-B9F8-270A-DD1C-8C25AD3E106F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2055728" y="162472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86" name="Google Shape;186;p40">
            <a:extLst>
              <a:ext uri="{FF2B5EF4-FFF2-40B4-BE49-F238E27FC236}">
                <a16:creationId xmlns:a16="http://schemas.microsoft.com/office/drawing/2014/main" id="{EDF0D48F-EC2E-335E-E1CD-42DF02D8FFE2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5276088" y="160904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cxnSp>
        <p:nvCxnSpPr>
          <p:cNvPr id="188" name="Google Shape;188;p40">
            <a:extLst>
              <a:ext uri="{FF2B5EF4-FFF2-40B4-BE49-F238E27FC236}">
                <a16:creationId xmlns:a16="http://schemas.microsoft.com/office/drawing/2014/main" id="{C54AE2A5-A4EC-91BA-A36F-018BF3F254F9}"/>
              </a:ext>
            </a:extLst>
          </p:cNvPr>
          <p:cNvCxnSpPr/>
          <p:nvPr/>
        </p:nvCxnSpPr>
        <p:spPr>
          <a:xfrm>
            <a:off x="2890628" y="235023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>
            <a:extLst>
              <a:ext uri="{FF2B5EF4-FFF2-40B4-BE49-F238E27FC236}">
                <a16:creationId xmlns:a16="http://schemas.microsoft.com/office/drawing/2014/main" id="{CB42AB06-29BE-50E2-7B62-6B80F332B5B0}"/>
              </a:ext>
            </a:extLst>
          </p:cNvPr>
          <p:cNvCxnSpPr/>
          <p:nvPr/>
        </p:nvCxnSpPr>
        <p:spPr>
          <a:xfrm>
            <a:off x="6100871" y="239569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85;p40">
            <a:extLst>
              <a:ext uri="{FF2B5EF4-FFF2-40B4-BE49-F238E27FC236}">
                <a16:creationId xmlns:a16="http://schemas.microsoft.com/office/drawing/2014/main" id="{29598570-32A7-3071-0B6F-D379DBE06877}"/>
              </a:ext>
            </a:extLst>
          </p:cNvPr>
          <p:cNvSpPr txBox="1">
            <a:spLocks/>
          </p:cNvSpPr>
          <p:nvPr/>
        </p:nvSpPr>
        <p:spPr>
          <a:xfrm>
            <a:off x="2550049" y="668495"/>
            <a:ext cx="4427083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Lem-</a:t>
            </a:r>
            <a:r>
              <a:rPr lang="en" err="1"/>
              <a:t>Cloudtech</a:t>
            </a:r>
          </a:p>
        </p:txBody>
      </p:sp>
    </p:spTree>
    <p:extLst>
      <p:ext uri="{BB962C8B-B14F-4D97-AF65-F5344CB8AC3E}">
        <p14:creationId xmlns:p14="http://schemas.microsoft.com/office/powerpoint/2010/main" val="347884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1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10750" y="2918670"/>
            <a:ext cx="6128090" cy="1676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/>
              <a:t> </a:t>
            </a:r>
            <a:r>
              <a:rPr lang="fr-FR" sz="2800" b="1" err="1"/>
              <a:t>Overview</a:t>
            </a:r>
            <a:r>
              <a:rPr lang="fr-FR" sz="2800" b="1"/>
              <a:t> and Motivation</a:t>
            </a:r>
            <a:br>
              <a:rPr lang="fr-FR" sz="2800"/>
            </a:b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96F033FE-AFF6-10AF-57A3-22B679833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4;p44">
            <a:extLst>
              <a:ext uri="{FF2B5EF4-FFF2-40B4-BE49-F238E27FC236}">
                <a16:creationId xmlns:a16="http://schemas.microsoft.com/office/drawing/2014/main" id="{695E373E-C1C1-A4E6-195E-A5A81D6B4B6B}"/>
              </a:ext>
            </a:extLst>
          </p:cNvPr>
          <p:cNvSpPr txBox="1">
            <a:spLocks noGrp="1"/>
          </p:cNvSpPr>
          <p:nvPr/>
        </p:nvSpPr>
        <p:spPr>
          <a:xfrm>
            <a:off x="779012" y="298827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 </a:t>
            </a:r>
            <a:r>
              <a:rPr lang="fr-FR" sz="2400" b="1" err="1"/>
              <a:t>Overview</a:t>
            </a:r>
            <a:r>
              <a:rPr lang="fr-FR" sz="2400" b="1"/>
              <a:t> and Motivation</a:t>
            </a:r>
            <a:br>
              <a:rPr lang="fr-FR" sz="2400"/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15" name="Google Shape;215;p44">
            <a:extLst>
              <a:ext uri="{FF2B5EF4-FFF2-40B4-BE49-F238E27FC236}">
                <a16:creationId xmlns:a16="http://schemas.microsoft.com/office/drawing/2014/main" id="{DEAC6639-8D14-794E-EB1B-A59D18DA7A0F}"/>
              </a:ext>
            </a:extLst>
          </p:cNvPr>
          <p:cNvSpPr txBox="1">
            <a:spLocks noGrp="1"/>
          </p:cNvSpPr>
          <p:nvPr/>
        </p:nvSpPr>
        <p:spPr>
          <a:xfrm>
            <a:off x="703614" y="1034045"/>
            <a:ext cx="386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"/>
              <a:t>Overview : </a:t>
            </a:r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r>
              <a:rPr lang="en"/>
              <a:t>Build a modern, user-friendly website that clearly showcases the company's two main services:</a:t>
            </a:r>
          </a:p>
          <a:p>
            <a:pPr marL="0" indent="0">
              <a:buNone/>
            </a:pPr>
            <a:endParaRPr lang="en"/>
          </a:p>
          <a:p>
            <a:pPr marL="285750" indent="-285750"/>
            <a:r>
              <a:rPr lang="en"/>
              <a:t>IT consulting</a:t>
            </a:r>
          </a:p>
          <a:p>
            <a:pPr marL="285750" indent="-285750"/>
            <a:r>
              <a:rPr lang="en"/>
              <a:t>Training, with a focus on Microsoft cloud technologies</a:t>
            </a:r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r>
              <a:rPr lang="en"/>
              <a:t>The client should easily publish :</a:t>
            </a:r>
          </a:p>
          <a:p>
            <a:pPr marL="0" indent="0">
              <a:buNone/>
            </a:pPr>
            <a:endParaRPr lang="en"/>
          </a:p>
          <a:p>
            <a:pPr marL="285750" indent="-285750"/>
            <a:r>
              <a:rPr lang="en"/>
              <a:t>A list of available training courses, with detailed descriptions</a:t>
            </a:r>
          </a:p>
          <a:p>
            <a:pPr marL="285750" indent="-285750"/>
            <a:r>
              <a:rPr lang="en"/>
              <a:t>Projects the company has worked on</a:t>
            </a:r>
          </a:p>
          <a:p>
            <a:pPr marL="285750" indent="-285750"/>
            <a:r>
              <a:rPr lang="en"/>
              <a:t>Technology watch videos for continuous learning</a:t>
            </a:r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endParaRPr lang="en"/>
          </a:p>
        </p:txBody>
      </p:sp>
      <p:cxnSp>
        <p:nvCxnSpPr>
          <p:cNvPr id="16" name="Google Shape;216;p44">
            <a:extLst>
              <a:ext uri="{FF2B5EF4-FFF2-40B4-BE49-F238E27FC236}">
                <a16:creationId xmlns:a16="http://schemas.microsoft.com/office/drawing/2014/main" id="{17149E8B-B6D9-1033-10B2-34B4FA22A189}"/>
              </a:ext>
            </a:extLst>
          </p:cNvPr>
          <p:cNvCxnSpPr/>
          <p:nvPr/>
        </p:nvCxnSpPr>
        <p:spPr>
          <a:xfrm>
            <a:off x="939810" y="2678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15;p44">
            <a:extLst>
              <a:ext uri="{FF2B5EF4-FFF2-40B4-BE49-F238E27FC236}">
                <a16:creationId xmlns:a16="http://schemas.microsoft.com/office/drawing/2014/main" id="{62E912DF-87EC-A81A-83F2-2B2F69E21C7C}"/>
              </a:ext>
            </a:extLst>
          </p:cNvPr>
          <p:cNvSpPr txBox="1">
            <a:spLocks/>
          </p:cNvSpPr>
          <p:nvPr/>
        </p:nvSpPr>
        <p:spPr>
          <a:xfrm>
            <a:off x="4877447" y="738050"/>
            <a:ext cx="4016918" cy="24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"/>
              <a:t>Motivation : </a:t>
            </a:r>
          </a:p>
          <a:p>
            <a:pPr marL="0" indent="0">
              <a:buFont typeface="Montserrat"/>
              <a:buNone/>
            </a:pPr>
            <a:endParaRPr lang="en"/>
          </a:p>
          <a:p>
            <a:r>
              <a:rPr lang="en"/>
              <a:t>  This is a real-world project requested by an existing company, which adds value and realism. </a:t>
            </a:r>
          </a:p>
          <a:p>
            <a:endParaRPr lang="en"/>
          </a:p>
          <a:p>
            <a:r>
              <a:rPr lang="en"/>
              <a:t>It offers a complete practical case to apply a full Software Development Life Cycle (SDLC). </a:t>
            </a:r>
          </a:p>
          <a:p>
            <a:endParaRPr lang="en"/>
          </a:p>
          <a:p>
            <a:r>
              <a:rPr lang="en"/>
              <a:t> It’s an opportunity to implement skills in UI/UX design, web development, and content management. </a:t>
            </a:r>
          </a:p>
          <a:p>
            <a:endParaRPr lang="en"/>
          </a:p>
          <a:p>
            <a:r>
              <a:rPr lang="en"/>
              <a:t> The project allows us to think about usability, visual identity, and how to effectively communicate tech expertise online. </a:t>
            </a:r>
          </a:p>
          <a:p>
            <a:pPr marL="139700" indent="0">
              <a:buNone/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496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14AA7DF5-2781-3C3E-896E-7F2D7E14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10AE4829-8186-7F2E-EAEB-21D7FA136F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0816" y="2414903"/>
            <a:ext cx="6128090" cy="1676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/>
              <a:t>SDLC</a:t>
            </a:r>
            <a:endParaRPr lang="fr-FR"/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1F331C04-FEBB-D7B5-D8A4-1AFD345B9CB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1AE11009-C51B-242E-70CB-F532398684FD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242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81632" y="455808"/>
            <a:ext cx="4543036" cy="876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SDLC ( Software Development Life Cycle ) 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Image 10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AF80D67A-8F62-0DA5-CF46-9C402C04F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922" y="1441150"/>
            <a:ext cx="3696599" cy="3242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(16:9)</PresentationFormat>
  <Slides>29</Slides>
  <Notes>29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Futuristic Background by Slidesgo</vt:lpstr>
      <vt:lpstr>APPLIED SYSTEM SOFTWARE</vt:lpstr>
      <vt:lpstr>01</vt:lpstr>
      <vt:lpstr>04</vt:lpstr>
      <vt:lpstr>07</vt:lpstr>
      <vt:lpstr>Demo Overview</vt:lpstr>
      <vt:lpstr> Overview and Motivation </vt:lpstr>
      <vt:lpstr>Présentation PowerPoint</vt:lpstr>
      <vt:lpstr>SDLC</vt:lpstr>
      <vt:lpstr>SDLC ( Software Development Life Cycle ) </vt:lpstr>
      <vt:lpstr>Gathering &amp; Analysis </vt:lpstr>
      <vt:lpstr> Requirements Gathering</vt:lpstr>
      <vt:lpstr>Software Requirements Specification </vt:lpstr>
      <vt:lpstr> </vt:lpstr>
      <vt:lpstr> </vt:lpstr>
      <vt:lpstr>System and Software Design</vt:lpstr>
      <vt:lpstr> </vt:lpstr>
      <vt:lpstr>Implementation  Phase</vt:lpstr>
      <vt:lpstr>Présentation PowerPoint</vt:lpstr>
      <vt:lpstr>Testing  Strategy</vt:lpstr>
      <vt:lpstr>Présentation PowerPoint</vt:lpstr>
      <vt:lpstr>Test Results  and  Validation</vt:lpstr>
      <vt:lpstr>Présentation PowerPoint</vt:lpstr>
      <vt:lpstr>Challenges  and  Lessons Learned</vt:lpstr>
      <vt:lpstr>Présentation PowerPoint</vt:lpstr>
      <vt:lpstr>Demo  Overview and highlight</vt:lpstr>
      <vt:lpstr>Présentation PowerPoint</vt:lpstr>
      <vt:lpstr>Présentation PowerPoint</vt:lpstr>
      <vt:lpstr>Conclusion  and Future Work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7</cp:revision>
  <dcterms:modified xsi:type="dcterms:W3CDTF">2025-05-25T02:41:17Z</dcterms:modified>
</cp:coreProperties>
</file>